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1"/>
  </p:notesMasterIdLst>
  <p:handoutMasterIdLst>
    <p:handoutMasterId r:id="rId32"/>
  </p:handoutMasterIdLst>
  <p:sldIdLst>
    <p:sldId id="333" r:id="rId5"/>
    <p:sldId id="337" r:id="rId6"/>
    <p:sldId id="334" r:id="rId7"/>
    <p:sldId id="327" r:id="rId8"/>
    <p:sldId id="307" r:id="rId9"/>
    <p:sldId id="281" r:id="rId10"/>
    <p:sldId id="328" r:id="rId11"/>
    <p:sldId id="329" r:id="rId12"/>
    <p:sldId id="282" r:id="rId13"/>
    <p:sldId id="331" r:id="rId14"/>
    <p:sldId id="330" r:id="rId15"/>
    <p:sldId id="335" r:id="rId16"/>
    <p:sldId id="336" r:id="rId17"/>
    <p:sldId id="342" r:id="rId18"/>
    <p:sldId id="338" r:id="rId19"/>
    <p:sldId id="339" r:id="rId20"/>
    <p:sldId id="340" r:id="rId21"/>
    <p:sldId id="344" r:id="rId22"/>
    <p:sldId id="341" r:id="rId23"/>
    <p:sldId id="345" r:id="rId24"/>
    <p:sldId id="346" r:id="rId25"/>
    <p:sldId id="347" r:id="rId26"/>
    <p:sldId id="318" r:id="rId27"/>
    <p:sldId id="332" r:id="rId28"/>
    <p:sldId id="326" r:id="rId29"/>
    <p:sldId id="297" r:id="rId3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5388" autoAdjust="0"/>
  </p:normalViewPr>
  <p:slideViewPr>
    <p:cSldViewPr snapToGrid="0" snapToObjects="1">
      <p:cViewPr>
        <p:scale>
          <a:sx n="75" d="100"/>
          <a:sy n="75" d="100"/>
        </p:scale>
        <p:origin x="974" y="9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34" d="100"/>
        <a:sy n="134"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hyperlink" Target="https://adni.loni.usc.edu/"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D1B81-3C4E-3E8D-9473-FE6F2C9DA83E}"/>
              </a:ext>
            </a:extLst>
          </p:cNvPr>
          <p:cNvSpPr>
            <a:spLocks noGrp="1"/>
          </p:cNvSpPr>
          <p:nvPr>
            <p:ph sz="quarter" idx="4"/>
          </p:nvPr>
        </p:nvSpPr>
        <p:spPr>
          <a:xfrm>
            <a:off x="914400" y="536713"/>
            <a:ext cx="10823713" cy="6023113"/>
          </a:xfrm>
        </p:spPr>
        <p:txBody>
          <a:bodyPr>
            <a:normAutofit/>
          </a:bodyPr>
          <a:lstStyle/>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000" b="1" dirty="0">
                <a:solidFill>
                  <a:schemeClr val="tx1"/>
                </a:solidFill>
                <a:latin typeface="Times New Roman" panose="02020603050405020304" pitchFamily="18" charset="0"/>
                <a:cs typeface="Times New Roman" panose="02020603050405020304" pitchFamily="18" charset="0"/>
              </a:rPr>
              <a:t>School of Computer Science and Engineering (CSE and IT)</a:t>
            </a:r>
          </a:p>
          <a:p>
            <a:pPr marL="0" indent="0" algn="ctr">
              <a:buNone/>
            </a:pPr>
            <a:r>
              <a:rPr lang="en-IN" sz="2000" b="1" dirty="0">
                <a:solidFill>
                  <a:schemeClr val="tx1"/>
                </a:solidFill>
                <a:latin typeface="Times New Roman" panose="02020603050405020304" pitchFamily="18" charset="0"/>
                <a:cs typeface="Times New Roman" panose="02020603050405020304" pitchFamily="18" charset="0"/>
              </a:rPr>
              <a:t>        Department of Information Technology</a:t>
            </a:r>
          </a:p>
          <a:p>
            <a:pPr marL="0" indent="0" algn="ctr">
              <a:buNone/>
            </a:pPr>
            <a:r>
              <a:rPr lang="en-IN" b="1" dirty="0">
                <a:solidFill>
                  <a:srgbClr val="202C8F"/>
                </a:solidFill>
                <a:latin typeface="Times New Roman" panose="02020603050405020304" pitchFamily="18" charset="0"/>
                <a:cs typeface="Times New Roman" panose="02020603050405020304" pitchFamily="18" charset="0"/>
              </a:rPr>
              <a:t>Minor Project Presentation </a:t>
            </a:r>
          </a:p>
          <a:p>
            <a:pPr marL="0" indent="0" algn="ctr">
              <a:buNone/>
            </a:pPr>
            <a:r>
              <a:rPr lang="en-IN" b="1" dirty="0">
                <a:solidFill>
                  <a:srgbClr val="202C8F"/>
                </a:solidFill>
                <a:latin typeface="Times New Roman" panose="02020603050405020304" pitchFamily="18" charset="0"/>
                <a:cs typeface="Times New Roman" panose="02020603050405020304" pitchFamily="18" charset="0"/>
              </a:rPr>
              <a:t>On</a:t>
            </a:r>
          </a:p>
          <a:p>
            <a:pPr marL="0" indent="0" algn="ctr">
              <a:buNone/>
            </a:pPr>
            <a:r>
              <a:rPr lang="en-IN" b="1" dirty="0">
                <a:solidFill>
                  <a:srgbClr val="202C8F"/>
                </a:solidFill>
                <a:latin typeface="Times New Roman" panose="02020603050405020304" pitchFamily="18" charset="0"/>
                <a:cs typeface="Times New Roman" panose="02020603050405020304" pitchFamily="18" charset="0"/>
              </a:rPr>
              <a:t>TITLE: </a:t>
            </a:r>
            <a:r>
              <a:rPr lang="en-US" b="1" dirty="0" err="1">
                <a:solidFill>
                  <a:srgbClr val="202C8F"/>
                </a:solidFill>
                <a:latin typeface="Times New Roman" panose="02020603050405020304" pitchFamily="18" charset="0"/>
                <a:cs typeface="Times New Roman" panose="02020603050405020304" pitchFamily="18" charset="0"/>
              </a:rPr>
              <a:t>OptiBrainGAN</a:t>
            </a:r>
            <a:r>
              <a:rPr lang="en-US" b="1" dirty="0">
                <a:solidFill>
                  <a:srgbClr val="202C8F"/>
                </a:solidFill>
                <a:latin typeface="Times New Roman" panose="02020603050405020304" pitchFamily="18" charset="0"/>
                <a:cs typeface="Times New Roman" panose="02020603050405020304" pitchFamily="18" charset="0"/>
              </a:rPr>
              <a:t>: GAN generated MRI Data and Metaheuristic-Optimized </a:t>
            </a:r>
          </a:p>
          <a:p>
            <a:pPr marL="0" indent="0" algn="ctr">
              <a:buNone/>
            </a:pPr>
            <a:r>
              <a:rPr lang="en-US" b="1" dirty="0">
                <a:solidFill>
                  <a:srgbClr val="202C8F"/>
                </a:solidFill>
                <a:latin typeface="Times New Roman" panose="02020603050405020304" pitchFamily="18" charset="0"/>
                <a:cs typeface="Times New Roman" panose="02020603050405020304" pitchFamily="18" charset="0"/>
              </a:rPr>
              <a:t>Deep Learning Models for Alzheimer’s Stage Progression and Classification</a:t>
            </a:r>
            <a:endParaRPr lang="en-IN" b="1" dirty="0">
              <a:solidFill>
                <a:srgbClr val="202C8F"/>
              </a:solidFill>
              <a:latin typeface="Times New Roman" panose="02020603050405020304" pitchFamily="18" charset="0"/>
              <a:cs typeface="Times New Roman" panose="02020603050405020304" pitchFamily="18" charset="0"/>
            </a:endParaRPr>
          </a:p>
          <a:p>
            <a:pPr marL="0" indent="0" algn="ctr">
              <a:buNone/>
            </a:pPr>
            <a:r>
              <a:rPr lang="en-IN" b="1" dirty="0">
                <a:solidFill>
                  <a:schemeClr val="tx1"/>
                </a:solidFill>
              </a:rPr>
              <a:t>                                                   </a:t>
            </a:r>
          </a:p>
          <a:p>
            <a:pPr marL="0" indent="0">
              <a:buNone/>
            </a:pPr>
            <a:r>
              <a:rPr lang="en-IN" b="1" dirty="0">
                <a:solidFill>
                  <a:schemeClr val="tx1"/>
                </a:solidFill>
                <a:latin typeface="Times New Roman" panose="02020603050405020304" pitchFamily="18" charset="0"/>
                <a:cs typeface="Times New Roman" panose="02020603050405020304" pitchFamily="18" charset="0"/>
              </a:rPr>
              <a:t>Presented By:                                                                           Supervised By:</a:t>
            </a:r>
          </a:p>
          <a:p>
            <a:pPr marL="0" indent="0">
              <a:buNone/>
            </a:pPr>
            <a:r>
              <a:rPr lang="en-IN" b="1" dirty="0">
                <a:solidFill>
                  <a:schemeClr val="tx1"/>
                </a:solidFill>
                <a:latin typeface="Times New Roman" panose="02020603050405020304" pitchFamily="18" charset="0"/>
                <a:cs typeface="Times New Roman" panose="02020603050405020304" pitchFamily="18" charset="0"/>
              </a:rPr>
              <a:t>Student Names: Vandana, Mahika Shukla                           Supervisor Name: Mr. Venkatesh Gauri Shankar</a:t>
            </a:r>
          </a:p>
          <a:p>
            <a:pPr marL="0" indent="0">
              <a:buNone/>
            </a:pPr>
            <a:r>
              <a:rPr lang="en-IN" b="1" dirty="0">
                <a:solidFill>
                  <a:schemeClr val="tx1"/>
                </a:solidFill>
                <a:latin typeface="Times New Roman" panose="02020603050405020304" pitchFamily="18" charset="0"/>
                <a:cs typeface="Times New Roman" panose="02020603050405020304" pitchFamily="18" charset="0"/>
              </a:rPr>
              <a:t>Enrolment Number: 229302376, 229302464                         Designation: Assistant Professor</a:t>
            </a:r>
          </a:p>
          <a:p>
            <a:pPr marL="0" indent="0">
              <a:buNone/>
            </a:pPr>
            <a:r>
              <a:rPr lang="en-IN" b="1" dirty="0">
                <a:solidFill>
                  <a:schemeClr val="tx1"/>
                </a:solidFill>
                <a:latin typeface="Times New Roman" panose="02020603050405020304" pitchFamily="18" charset="0"/>
                <a:cs typeface="Times New Roman" panose="02020603050405020304" pitchFamily="18" charset="0"/>
              </a:rPr>
              <a:t>Section: 6E                                                                                Date: 17</a:t>
            </a:r>
            <a:r>
              <a:rPr lang="en-IN" b="1" baseline="30000" dirty="0">
                <a:solidFill>
                  <a:schemeClr val="tx1"/>
                </a:solidFill>
                <a:latin typeface="Times New Roman" panose="02020603050405020304" pitchFamily="18" charset="0"/>
                <a:cs typeface="Times New Roman" panose="02020603050405020304" pitchFamily="18" charset="0"/>
              </a:rPr>
              <a:t>th</a:t>
            </a:r>
            <a:r>
              <a:rPr lang="en-IN" b="1" dirty="0">
                <a:solidFill>
                  <a:schemeClr val="tx1"/>
                </a:solidFill>
                <a:latin typeface="Times New Roman" panose="02020603050405020304" pitchFamily="18" charset="0"/>
                <a:cs typeface="Times New Roman" panose="02020603050405020304" pitchFamily="18" charset="0"/>
              </a:rPr>
              <a:t> April 2025</a:t>
            </a:r>
          </a:p>
          <a:p>
            <a:pPr marL="0" indent="0">
              <a:buNone/>
            </a:pPr>
            <a:r>
              <a:rPr lang="en-IN" b="1" dirty="0">
                <a:solidFill>
                  <a:schemeClr val="tx1"/>
                </a:solidFill>
                <a:latin typeface="Times New Roman" panose="02020603050405020304" pitchFamily="18" charset="0"/>
                <a:cs typeface="Times New Roman" panose="02020603050405020304" pitchFamily="18" charset="0"/>
              </a:rPr>
              <a:t>Panel Number: 13</a:t>
            </a:r>
          </a:p>
          <a:p>
            <a:pPr marL="0" indent="0">
              <a:buNone/>
            </a:pPr>
            <a:endParaRPr lang="en-IN" b="1" dirty="0">
              <a:solidFill>
                <a:schemeClr val="tx1"/>
              </a:solidFill>
            </a:endParaRPr>
          </a:p>
        </p:txBody>
      </p:sp>
      <p:cxnSp>
        <p:nvCxnSpPr>
          <p:cNvPr id="6" name="Straight Connector 5">
            <a:extLst>
              <a:ext uri="{FF2B5EF4-FFF2-40B4-BE49-F238E27FC236}">
                <a16:creationId xmlns:a16="http://schemas.microsoft.com/office/drawing/2014/main" id="{0D2FCF68-735F-FBD3-4ADB-D2FA07F6AFF4}"/>
              </a:ext>
            </a:extLst>
          </p:cNvPr>
          <p:cNvCxnSpPr/>
          <p:nvPr/>
        </p:nvCxnSpPr>
        <p:spPr>
          <a:xfrm>
            <a:off x="1610139" y="4025348"/>
            <a:ext cx="9551504"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B9F54BD8-993A-F30A-EE1D-8823F3969A4C}"/>
              </a:ext>
            </a:extLst>
          </p:cNvPr>
          <p:cNvPicPr>
            <a:picLocks noChangeAspect="1"/>
          </p:cNvPicPr>
          <p:nvPr/>
        </p:nvPicPr>
        <p:blipFill>
          <a:blip r:embed="rId2"/>
          <a:stretch>
            <a:fillRect/>
          </a:stretch>
        </p:blipFill>
        <p:spPr>
          <a:xfrm>
            <a:off x="748309" y="536713"/>
            <a:ext cx="4251073" cy="874644"/>
          </a:xfrm>
          <a:prstGeom prst="rect">
            <a:avLst/>
          </a:prstGeom>
        </p:spPr>
      </p:pic>
    </p:spTree>
    <p:extLst>
      <p:ext uri="{BB962C8B-B14F-4D97-AF65-F5344CB8AC3E}">
        <p14:creationId xmlns:p14="http://schemas.microsoft.com/office/powerpoint/2010/main" val="407763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251F-6680-5CBE-61FA-3256DBC37A13}"/>
              </a:ext>
            </a:extLst>
          </p:cNvPr>
          <p:cNvSpPr>
            <a:spLocks noGrp="1"/>
          </p:cNvSpPr>
          <p:nvPr>
            <p:ph type="title"/>
          </p:nvPr>
        </p:nvSpPr>
        <p:spPr>
          <a:xfrm>
            <a:off x="1562552" y="371359"/>
            <a:ext cx="9879437" cy="1384257"/>
          </a:xfrm>
        </p:spPr>
        <p:txBody>
          <a:bodyPr/>
          <a:lstStyle/>
          <a:p>
            <a:pPr algn="ctr"/>
            <a:r>
              <a:rPr lang="en-US" b="1" dirty="0">
                <a:solidFill>
                  <a:schemeClr val="accent6"/>
                </a:solidFill>
                <a:latin typeface="Times New Roman" panose="02020603050405020304" pitchFamily="18" charset="0"/>
                <a:cs typeface="Times New Roman" panose="02020603050405020304" pitchFamily="18" charset="0"/>
              </a:rPr>
              <a:t>METHODOLOGY</a:t>
            </a:r>
            <a:br>
              <a:rPr lang="en-US" sz="3600" b="1" dirty="0">
                <a:solidFill>
                  <a:schemeClr val="accent6"/>
                </a:solidFill>
                <a:latin typeface="Times New Roman" panose="02020603050405020304" pitchFamily="18" charset="0"/>
                <a:cs typeface="Times New Roman" panose="02020603050405020304" pitchFamily="18" charset="0"/>
              </a:rPr>
            </a:br>
            <a:r>
              <a:rPr lang="en-US" sz="2000" b="1" dirty="0">
                <a:solidFill>
                  <a:schemeClr val="accent6"/>
                </a:solidFill>
                <a:latin typeface="Times New Roman" panose="02020603050405020304" pitchFamily="18" charset="0"/>
                <a:cs typeface="Times New Roman" panose="02020603050405020304" pitchFamily="18" charset="0"/>
              </a:rPr>
              <a:t>A) FLOWCHART</a:t>
            </a:r>
            <a:br>
              <a:rPr lang="en-US" sz="3600" b="1" dirty="0">
                <a:solidFill>
                  <a:schemeClr val="accent6"/>
                </a:solidFill>
                <a:latin typeface="Times New Roman" panose="02020603050405020304" pitchFamily="18" charset="0"/>
                <a:cs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548F1D37-089C-F2C2-BC08-2BC764217B6A}"/>
              </a:ext>
            </a:extLst>
          </p:cNvPr>
          <p:cNvSpPr txBox="1"/>
          <p:nvPr/>
        </p:nvSpPr>
        <p:spPr>
          <a:xfrm>
            <a:off x="1259840" y="1300480"/>
            <a:ext cx="10312400" cy="1477328"/>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2 flowcharts illustrate the detailed methodology followed for this project. It begins with data collection, followed by preprocessing to clean and standardize MRI scans. Key features are extracted using deep learning models, and data augmentation using traditional methods and Vanilla GAN which enhances dataset diversity. The augmented data is used to train optimized deep learning models, and the final step involves evaluating model performance.</a:t>
            </a:r>
          </a:p>
        </p:txBody>
      </p:sp>
      <p:pic>
        <p:nvPicPr>
          <p:cNvPr id="7" name="Content Placeholder 6">
            <a:extLst>
              <a:ext uri="{FF2B5EF4-FFF2-40B4-BE49-F238E27FC236}">
                <a16:creationId xmlns:a16="http://schemas.microsoft.com/office/drawing/2014/main" id="{88F501C5-015C-EE95-A54D-F27AFE60E604}"/>
              </a:ext>
            </a:extLst>
          </p:cNvPr>
          <p:cNvPicPr>
            <a:picLocks noGrp="1" noChangeAspect="1"/>
          </p:cNvPicPr>
          <p:nvPr>
            <p:ph sz="half" idx="1"/>
          </p:nvPr>
        </p:nvPicPr>
        <p:blipFill>
          <a:blip r:embed="rId2"/>
          <a:stretch>
            <a:fillRect/>
          </a:stretch>
        </p:blipFill>
        <p:spPr>
          <a:xfrm>
            <a:off x="1470991" y="2878969"/>
            <a:ext cx="9412357" cy="3303169"/>
          </a:xfrm>
        </p:spPr>
      </p:pic>
    </p:spTree>
    <p:extLst>
      <p:ext uri="{BB962C8B-B14F-4D97-AF65-F5344CB8AC3E}">
        <p14:creationId xmlns:p14="http://schemas.microsoft.com/office/powerpoint/2010/main" val="86266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D819-A0CB-BC66-A718-E1AA6E265389}"/>
              </a:ext>
            </a:extLst>
          </p:cNvPr>
          <p:cNvSpPr>
            <a:spLocks noGrp="1"/>
          </p:cNvSpPr>
          <p:nvPr>
            <p:ph type="title"/>
          </p:nvPr>
        </p:nvSpPr>
        <p:spPr>
          <a:xfrm>
            <a:off x="288235" y="364951"/>
            <a:ext cx="10803835" cy="376860"/>
          </a:xfrm>
        </p:spPr>
        <p:txBody>
          <a:bodyPr/>
          <a:lstStyle/>
          <a:p>
            <a:r>
              <a:rPr lang="en-IN" sz="1600" dirty="0"/>
              <a:t>              b) </a:t>
            </a:r>
            <a:r>
              <a:rPr lang="en-IN" sz="2000" dirty="0">
                <a:latin typeface="Times New Roman" panose="02020603050405020304" pitchFamily="18" charset="0"/>
                <a:cs typeface="Times New Roman" panose="02020603050405020304" pitchFamily="18" charset="0"/>
              </a:rPr>
              <a:t>Architectural</a:t>
            </a:r>
            <a:r>
              <a:rPr lang="en-IN" sz="1600" dirty="0"/>
              <a:t> </a:t>
            </a:r>
            <a:r>
              <a:rPr lang="en-IN" sz="2000" dirty="0">
                <a:latin typeface="Times New Roman" panose="02020603050405020304" pitchFamily="18" charset="0"/>
                <a:cs typeface="Times New Roman" panose="02020603050405020304" pitchFamily="18" charset="0"/>
              </a:rPr>
              <a:t>diagram</a:t>
            </a:r>
            <a:r>
              <a:rPr lang="en-IN" sz="1600" dirty="0"/>
              <a:t> </a:t>
            </a:r>
          </a:p>
        </p:txBody>
      </p:sp>
      <p:pic>
        <p:nvPicPr>
          <p:cNvPr id="7" name="Content Placeholder 6">
            <a:extLst>
              <a:ext uri="{FF2B5EF4-FFF2-40B4-BE49-F238E27FC236}">
                <a16:creationId xmlns:a16="http://schemas.microsoft.com/office/drawing/2014/main" id="{E3EC19BB-FF90-21DE-37B5-85218BE4FA1C}"/>
              </a:ext>
            </a:extLst>
          </p:cNvPr>
          <p:cNvPicPr>
            <a:picLocks noGrp="1" noChangeAspect="1"/>
          </p:cNvPicPr>
          <p:nvPr>
            <p:ph sz="quarter" idx="4"/>
          </p:nvPr>
        </p:nvPicPr>
        <p:blipFill>
          <a:blip r:embed="rId2"/>
          <a:stretch>
            <a:fillRect/>
          </a:stretch>
        </p:blipFill>
        <p:spPr>
          <a:xfrm>
            <a:off x="755375" y="1103243"/>
            <a:ext cx="10803834" cy="5161032"/>
          </a:xfrm>
        </p:spPr>
      </p:pic>
    </p:spTree>
    <p:extLst>
      <p:ext uri="{BB962C8B-B14F-4D97-AF65-F5344CB8AC3E}">
        <p14:creationId xmlns:p14="http://schemas.microsoft.com/office/powerpoint/2010/main" val="146729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58A2-36F2-C45C-7E50-77DB900906CE}"/>
              </a:ext>
            </a:extLst>
          </p:cNvPr>
          <p:cNvSpPr>
            <a:spLocks noGrp="1"/>
          </p:cNvSpPr>
          <p:nvPr>
            <p:ph type="title"/>
          </p:nvPr>
        </p:nvSpPr>
        <p:spPr>
          <a:xfrm>
            <a:off x="407564" y="315082"/>
            <a:ext cx="9875463" cy="1182756"/>
          </a:xfrm>
        </p:spPr>
        <p:txBody>
          <a:bodyPr/>
          <a:lstStyle/>
          <a:p>
            <a:r>
              <a:rPr lang="en-IN" dirty="0">
                <a:latin typeface="Times New Roman" panose="02020603050405020304" pitchFamily="18" charset="0"/>
                <a:cs typeface="Times New Roman" panose="02020603050405020304" pitchFamily="18" charset="0"/>
              </a:rPr>
              <a:t>EXPERIMENTAL</a:t>
            </a:r>
            <a:r>
              <a:rPr lang="en-IN" dirty="0"/>
              <a:t> </a:t>
            </a:r>
            <a:r>
              <a:rPr lang="en-IN" dirty="0">
                <a:latin typeface="Times New Roman" panose="02020603050405020304" pitchFamily="18" charset="0"/>
                <a:cs typeface="Times New Roman" panose="02020603050405020304" pitchFamily="18" charset="0"/>
              </a:rPr>
              <a:t>SETUP</a:t>
            </a:r>
            <a:r>
              <a:rPr lang="en-IN" dirty="0"/>
              <a:t>:</a:t>
            </a:r>
            <a:br>
              <a:rPr lang="en-IN" dirty="0"/>
            </a:br>
            <a:endParaRPr lang="en-IN" dirty="0"/>
          </a:p>
        </p:txBody>
      </p:sp>
      <p:sp>
        <p:nvSpPr>
          <p:cNvPr id="3" name="Content Placeholder 2">
            <a:extLst>
              <a:ext uri="{FF2B5EF4-FFF2-40B4-BE49-F238E27FC236}">
                <a16:creationId xmlns:a16="http://schemas.microsoft.com/office/drawing/2014/main" id="{AAA225FE-7F3F-3FB4-EE6A-1015579E5097}"/>
              </a:ext>
            </a:extLst>
          </p:cNvPr>
          <p:cNvSpPr>
            <a:spLocks noGrp="1"/>
          </p:cNvSpPr>
          <p:nvPr>
            <p:ph sz="half" idx="2"/>
          </p:nvPr>
        </p:nvSpPr>
        <p:spPr>
          <a:xfrm>
            <a:off x="447980" y="1033670"/>
            <a:ext cx="4449418" cy="5052048"/>
          </a:xfrm>
        </p:spPr>
        <p:txBody>
          <a:bodyPr/>
          <a:lstStyle/>
          <a:p>
            <a:pPr marL="0" indent="0" algn="just">
              <a:buNone/>
            </a:pPr>
            <a:r>
              <a:rPr lang="en-IN" dirty="0">
                <a:solidFill>
                  <a:schemeClr val="tx1"/>
                </a:solidFill>
                <a:latin typeface="Times New Roman" panose="02020603050405020304" pitchFamily="18" charset="0"/>
                <a:cs typeface="Times New Roman" panose="02020603050405020304" pitchFamily="18" charset="0"/>
              </a:rPr>
              <a:t>1. Hardware Setup:</a:t>
            </a:r>
          </a:p>
          <a:p>
            <a:pPr algn="just"/>
            <a:r>
              <a:rPr lang="en-IN" dirty="0">
                <a:solidFill>
                  <a:schemeClr val="tx1"/>
                </a:solidFill>
                <a:latin typeface="Times New Roman" panose="02020603050405020304" pitchFamily="18" charset="0"/>
                <a:cs typeface="Times New Roman" panose="02020603050405020304" pitchFamily="18" charset="0"/>
              </a:rPr>
              <a:t>Processor: High-performance GPU </a:t>
            </a:r>
          </a:p>
          <a:p>
            <a:pPr algn="just"/>
            <a:r>
              <a:rPr lang="en-IN" dirty="0">
                <a:solidFill>
                  <a:schemeClr val="tx1"/>
                </a:solidFill>
                <a:latin typeface="Times New Roman" panose="02020603050405020304" pitchFamily="18" charset="0"/>
                <a:cs typeface="Times New Roman" panose="02020603050405020304" pitchFamily="18" charset="0"/>
              </a:rPr>
              <a:t>RAM: 32GB or higher</a:t>
            </a:r>
          </a:p>
          <a:p>
            <a:pPr algn="just"/>
            <a:r>
              <a:rPr lang="en-IN" dirty="0">
                <a:solidFill>
                  <a:schemeClr val="tx1"/>
                </a:solidFill>
                <a:latin typeface="Times New Roman" panose="02020603050405020304" pitchFamily="18" charset="0"/>
                <a:cs typeface="Times New Roman" panose="02020603050405020304" pitchFamily="18" charset="0"/>
              </a:rPr>
              <a:t>Storage: SSD with at least 1TB capacity</a:t>
            </a:r>
          </a:p>
          <a:p>
            <a:pPr algn="just"/>
            <a:r>
              <a:rPr lang="en-IN" dirty="0">
                <a:solidFill>
                  <a:schemeClr val="tx1"/>
                </a:solidFill>
                <a:latin typeface="Times New Roman" panose="02020603050405020304" pitchFamily="18" charset="0"/>
                <a:cs typeface="Times New Roman" panose="02020603050405020304" pitchFamily="18" charset="0"/>
              </a:rPr>
              <a:t>Frameworks: TensorFlow, </a:t>
            </a:r>
            <a:r>
              <a:rPr lang="en-IN" dirty="0" err="1">
                <a:solidFill>
                  <a:schemeClr val="tx1"/>
                </a:solidFill>
                <a:latin typeface="Times New Roman" panose="02020603050405020304" pitchFamily="18" charset="0"/>
                <a:cs typeface="Times New Roman" panose="02020603050405020304" pitchFamily="18" charset="0"/>
              </a:rPr>
              <a:t>PyTorch</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Libraries: NumPy, Pandas, SciPy, Scikit-learn</a:t>
            </a:r>
          </a:p>
          <a:p>
            <a:endParaRPr lang="en-IN" dirty="0"/>
          </a:p>
        </p:txBody>
      </p:sp>
      <p:sp>
        <p:nvSpPr>
          <p:cNvPr id="4" name="Content Placeholder 3">
            <a:extLst>
              <a:ext uri="{FF2B5EF4-FFF2-40B4-BE49-F238E27FC236}">
                <a16:creationId xmlns:a16="http://schemas.microsoft.com/office/drawing/2014/main" id="{BCC9CF2C-7ECA-5DD9-F671-C0DB63A1E41A}"/>
              </a:ext>
            </a:extLst>
          </p:cNvPr>
          <p:cNvSpPr>
            <a:spLocks noGrp="1"/>
          </p:cNvSpPr>
          <p:nvPr>
            <p:ph sz="half" idx="15"/>
          </p:nvPr>
        </p:nvSpPr>
        <p:spPr>
          <a:xfrm>
            <a:off x="4897398" y="1033670"/>
            <a:ext cx="7049437" cy="5396948"/>
          </a:xfrm>
        </p:spPr>
        <p:txBody>
          <a:bodyPr>
            <a:normAutofit fontScale="92500" lnSpcReduction="20000"/>
          </a:bodyPr>
          <a:lstStyle/>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2. Dataset Used:</a:t>
            </a:r>
          </a:p>
          <a:p>
            <a:pPr algn="just"/>
            <a:r>
              <a:rPr lang="en-IN" sz="1900" dirty="0">
                <a:solidFill>
                  <a:schemeClr val="tx1"/>
                </a:solidFill>
                <a:latin typeface="Times New Roman" panose="02020603050405020304" pitchFamily="18" charset="0"/>
                <a:cs typeface="Times New Roman" panose="02020603050405020304" pitchFamily="18" charset="0"/>
              </a:rPr>
              <a:t>Source: ADNI(Alzheimer’s Disease Neuroimaging Initiative)</a:t>
            </a:r>
          </a:p>
          <a:p>
            <a:pPr algn="just"/>
            <a:r>
              <a:rPr lang="en-IN" sz="1900" dirty="0">
                <a:solidFill>
                  <a:schemeClr val="tx1"/>
                </a:solidFill>
                <a:latin typeface="Times New Roman" panose="02020603050405020304" pitchFamily="18" charset="0"/>
                <a:cs typeface="Times New Roman" panose="02020603050405020304" pitchFamily="18" charset="0"/>
              </a:rPr>
              <a:t>Data Type: Axial (</a:t>
            </a:r>
            <a:r>
              <a:rPr lang="en-US" sz="1900" dirty="0">
                <a:solidFill>
                  <a:schemeClr val="tx1"/>
                </a:solidFill>
                <a:latin typeface="Times New Roman" panose="02020603050405020304" pitchFamily="18" charset="0"/>
                <a:cs typeface="Times New Roman" panose="02020603050405020304" pitchFamily="18" charset="0"/>
              </a:rPr>
              <a:t>horizontal cross-section of the brain)</a:t>
            </a:r>
            <a:r>
              <a:rPr lang="en-IN" sz="1900" dirty="0">
                <a:solidFill>
                  <a:schemeClr val="tx1"/>
                </a:solidFill>
                <a:latin typeface="Times New Roman" panose="02020603050405020304" pitchFamily="18" charset="0"/>
                <a:cs typeface="Times New Roman" panose="02020603050405020304" pitchFamily="18" charset="0"/>
              </a:rPr>
              <a:t> MRI Scans (T1 and T2-weighted images) (T1 is </a:t>
            </a:r>
            <a:r>
              <a:rPr lang="en-US" sz="1900" dirty="0">
                <a:solidFill>
                  <a:schemeClr val="tx1"/>
                </a:solidFill>
                <a:latin typeface="Times New Roman" panose="02020603050405020304" pitchFamily="18" charset="0"/>
                <a:cs typeface="Times New Roman" panose="02020603050405020304" pitchFamily="18" charset="0"/>
              </a:rPr>
              <a:t>used to measure brain volume and detect brain atrophy, particularly in the hippocampus while T2 is for detecting white matter hyperintensities).</a:t>
            </a:r>
            <a:endParaRPr lang="en-IN" sz="1900" dirty="0">
              <a:solidFill>
                <a:schemeClr val="tx1"/>
              </a:solidFill>
              <a:latin typeface="Times New Roman" panose="02020603050405020304" pitchFamily="18" charset="0"/>
              <a:cs typeface="Times New Roman" panose="02020603050405020304" pitchFamily="18" charset="0"/>
            </a:endParaRPr>
          </a:p>
          <a:p>
            <a:pPr algn="just"/>
            <a:r>
              <a:rPr lang="en-IN" sz="1900" dirty="0">
                <a:solidFill>
                  <a:schemeClr val="tx1"/>
                </a:solidFill>
                <a:latin typeface="Times New Roman" panose="02020603050405020304" pitchFamily="18" charset="0"/>
                <a:cs typeface="Times New Roman" panose="02020603050405020304" pitchFamily="18" charset="0"/>
              </a:rPr>
              <a:t>Classes: AD (Alzheimer’s Disease), CN (Cognitively Normal), EMCI (Early Mild Cognitive Impairment), LMCI (Late Mild Cognitive Impairment), MCI (Mild Cognitive Impairment), SMC (Subjective Memory Concern) </a:t>
            </a:r>
          </a:p>
          <a:p>
            <a:pPr algn="just"/>
            <a:r>
              <a:rPr lang="en-IN" sz="1900" dirty="0">
                <a:solidFill>
                  <a:schemeClr val="tx1"/>
                </a:solidFill>
                <a:latin typeface="Times New Roman" panose="02020603050405020304" pitchFamily="18" charset="0"/>
                <a:cs typeface="Times New Roman" panose="02020603050405020304" pitchFamily="18" charset="0"/>
              </a:rPr>
              <a:t>Preprocessing: </a:t>
            </a:r>
          </a:p>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Reorientation (</a:t>
            </a:r>
            <a:r>
              <a:rPr lang="en-US" sz="1900" dirty="0">
                <a:solidFill>
                  <a:schemeClr val="tx1"/>
                </a:solidFill>
                <a:latin typeface="Times New Roman" panose="02020603050405020304" pitchFamily="18" charset="0"/>
                <a:cs typeface="Times New Roman" panose="02020603050405020304" pitchFamily="18" charset="0"/>
              </a:rPr>
              <a:t>Adjusting MRI images to follow a standard orientation)</a:t>
            </a:r>
            <a:r>
              <a:rPr lang="en-IN" sz="1900" dirty="0">
                <a:solidFill>
                  <a:schemeClr val="tx1"/>
                </a:solidFill>
                <a:latin typeface="Times New Roman" panose="02020603050405020304" pitchFamily="18" charset="0"/>
                <a:cs typeface="Times New Roman" panose="02020603050405020304" pitchFamily="18" charset="0"/>
              </a:rPr>
              <a:t>, </a:t>
            </a:r>
          </a:p>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Skull Stripping (</a:t>
            </a:r>
            <a:r>
              <a:rPr lang="en-US" sz="1900" dirty="0">
                <a:solidFill>
                  <a:schemeClr val="tx1"/>
                </a:solidFill>
                <a:latin typeface="Times New Roman" panose="02020603050405020304" pitchFamily="18" charset="0"/>
                <a:cs typeface="Times New Roman" panose="02020603050405020304" pitchFamily="18" charset="0"/>
              </a:rPr>
              <a:t>Removing non-brain tissues such as the skull, scalp, and fat from the MRI image i.e. reducing noise)</a:t>
            </a:r>
            <a:r>
              <a:rPr lang="en-IN" sz="1900" dirty="0">
                <a:solidFill>
                  <a:schemeClr val="tx1"/>
                </a:solidFill>
                <a:latin typeface="Times New Roman" panose="02020603050405020304" pitchFamily="18" charset="0"/>
                <a:cs typeface="Times New Roman" panose="02020603050405020304" pitchFamily="18" charset="0"/>
              </a:rPr>
              <a:t>,</a:t>
            </a:r>
          </a:p>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Normalization (</a:t>
            </a:r>
            <a:r>
              <a:rPr lang="en-US" sz="1900" dirty="0">
                <a:solidFill>
                  <a:schemeClr val="tx1"/>
                </a:solidFill>
                <a:latin typeface="Times New Roman" panose="02020603050405020304" pitchFamily="18" charset="0"/>
                <a:cs typeface="Times New Roman" panose="02020603050405020304" pitchFamily="18" charset="0"/>
              </a:rPr>
              <a:t>Mapping the MRI image to a standard brain template)</a:t>
            </a:r>
            <a:r>
              <a:rPr lang="en-IN" sz="1900" dirty="0">
                <a:solidFill>
                  <a:schemeClr val="tx1"/>
                </a:solidFill>
                <a:latin typeface="Times New Roman" panose="02020603050405020304" pitchFamily="18" charset="0"/>
                <a:cs typeface="Times New Roman" panose="02020603050405020304" pitchFamily="18" charset="0"/>
              </a:rPr>
              <a:t>, Registration (Aligning images to a standard template), </a:t>
            </a:r>
          </a:p>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Smoothing (</a:t>
            </a:r>
            <a:r>
              <a:rPr lang="en-US" sz="1900" dirty="0">
                <a:solidFill>
                  <a:schemeClr val="tx1"/>
                </a:solidFill>
                <a:latin typeface="Times New Roman" panose="02020603050405020304" pitchFamily="18" charset="0"/>
                <a:cs typeface="Times New Roman" panose="02020603050405020304" pitchFamily="18" charset="0"/>
              </a:rPr>
              <a:t>reduce noise and improve signal-to-noise ratio)</a:t>
            </a:r>
            <a:r>
              <a:rPr lang="en-IN" sz="1900" dirty="0">
                <a:solidFill>
                  <a:schemeClr val="tx1"/>
                </a:solidFill>
                <a:latin typeface="Times New Roman" panose="02020603050405020304" pitchFamily="18" charset="0"/>
                <a:cs typeface="Times New Roman" panose="02020603050405020304" pitchFamily="18" charset="0"/>
              </a:rPr>
              <a:t>, </a:t>
            </a:r>
          </a:p>
          <a:p>
            <a:pPr marL="0" indent="0" algn="just">
              <a:buNone/>
            </a:pPr>
            <a:r>
              <a:rPr lang="en-IN" sz="1900" dirty="0">
                <a:solidFill>
                  <a:schemeClr val="tx1"/>
                </a:solidFill>
                <a:latin typeface="Times New Roman" panose="02020603050405020304" pitchFamily="18" charset="0"/>
                <a:cs typeface="Times New Roman" panose="02020603050405020304" pitchFamily="18" charset="0"/>
              </a:rPr>
              <a:t>Segmentation (</a:t>
            </a:r>
            <a:r>
              <a:rPr lang="en-US" sz="1900" dirty="0">
                <a:solidFill>
                  <a:schemeClr val="tx1"/>
                </a:solidFill>
                <a:latin typeface="Times New Roman" panose="02020603050405020304" pitchFamily="18" charset="0"/>
                <a:cs typeface="Times New Roman" panose="02020603050405020304" pitchFamily="18" charset="0"/>
              </a:rPr>
              <a:t>Dividing the brain MRI into different regions/tissue types like gray matter, white matter and cerebrospinal fluid).</a:t>
            </a:r>
            <a:endParaRPr lang="en-IN" sz="19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609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C84AC-8C79-770B-2180-FF964A8A3447}"/>
              </a:ext>
            </a:extLst>
          </p:cNvPr>
          <p:cNvSpPr>
            <a:spLocks noGrp="1"/>
          </p:cNvSpPr>
          <p:nvPr>
            <p:ph sz="half" idx="2"/>
          </p:nvPr>
        </p:nvSpPr>
        <p:spPr>
          <a:xfrm>
            <a:off x="437381" y="248479"/>
            <a:ext cx="11754619" cy="6341164"/>
          </a:xfrm>
        </p:spPr>
        <p:txBody>
          <a:bodyPr>
            <a:normAutofit fontScale="92500" lnSpcReduction="20000"/>
          </a:bodyPr>
          <a:lstStyle/>
          <a:p>
            <a:pPr marL="0" indent="0" algn="just">
              <a:buNone/>
            </a:pPr>
            <a:r>
              <a:rPr lang="en-IN" dirty="0">
                <a:solidFill>
                  <a:schemeClr val="tx1"/>
                </a:solidFill>
                <a:latin typeface="Times New Roman" panose="02020603050405020304" pitchFamily="18" charset="0"/>
                <a:cs typeface="Times New Roman" panose="02020603050405020304" pitchFamily="18" charset="0"/>
              </a:rPr>
              <a:t>3</a:t>
            </a:r>
            <a:r>
              <a:rPr lang="en-IN" sz="2100" dirty="0">
                <a:solidFill>
                  <a:schemeClr val="tx1"/>
                </a:solidFill>
                <a:latin typeface="Times New Roman" panose="02020603050405020304" pitchFamily="18" charset="0"/>
                <a:cs typeface="Times New Roman" panose="02020603050405020304" pitchFamily="18" charset="0"/>
              </a:rPr>
              <a:t>. Model Training &amp; Optimization:</a:t>
            </a:r>
          </a:p>
          <a:p>
            <a:pPr algn="just"/>
            <a:r>
              <a:rPr lang="en-IN" sz="2100" dirty="0">
                <a:solidFill>
                  <a:schemeClr val="tx1"/>
                </a:solidFill>
                <a:latin typeface="Times New Roman" panose="02020603050405020304" pitchFamily="18" charset="0"/>
                <a:cs typeface="Times New Roman" panose="02020603050405020304" pitchFamily="18" charset="0"/>
              </a:rPr>
              <a:t>Feature Extraction: IncevptionV3 and </a:t>
            </a:r>
            <a:r>
              <a:rPr lang="en-IN" sz="2100" dirty="0" err="1">
                <a:solidFill>
                  <a:schemeClr val="tx1"/>
                </a:solidFill>
                <a:latin typeface="Times New Roman" panose="02020603050405020304" pitchFamily="18" charset="0"/>
                <a:cs typeface="Times New Roman" panose="02020603050405020304" pitchFamily="18" charset="0"/>
              </a:rPr>
              <a:t>DenseNet</a:t>
            </a:r>
            <a:r>
              <a:rPr lang="en-IN" sz="2100" dirty="0">
                <a:solidFill>
                  <a:schemeClr val="tx1"/>
                </a:solidFill>
                <a:latin typeface="Times New Roman" panose="02020603050405020304" pitchFamily="18" charset="0"/>
                <a:cs typeface="Times New Roman" panose="02020603050405020304" pitchFamily="18" charset="0"/>
              </a:rPr>
              <a:t>- </a:t>
            </a:r>
            <a:r>
              <a:rPr lang="en-US" sz="2100" dirty="0">
                <a:solidFill>
                  <a:schemeClr val="tx1"/>
                </a:solidFill>
                <a:latin typeface="Times New Roman" panose="02020603050405020304" pitchFamily="18" charset="0"/>
                <a:cs typeface="Times New Roman" panose="02020603050405020304" pitchFamily="18" charset="0"/>
              </a:rPr>
              <a:t>InceptionV3 is a deep convolutional neural network known for its Inception Modules, which apply multiple filter sizes (1x1, 3x3) in parallel. This helps capture both fine-grained and large-scale features in MRI scans, it reduces computational costs while maintaining high performance. </a:t>
            </a:r>
            <a:r>
              <a:rPr lang="en-US" sz="2100" dirty="0" err="1">
                <a:solidFill>
                  <a:schemeClr val="tx1"/>
                </a:solidFill>
                <a:latin typeface="Times New Roman" panose="02020603050405020304" pitchFamily="18" charset="0"/>
                <a:cs typeface="Times New Roman" panose="02020603050405020304" pitchFamily="18" charset="0"/>
              </a:rPr>
              <a:t>DenseNet</a:t>
            </a:r>
            <a:r>
              <a:rPr lang="en-US" sz="2100" dirty="0">
                <a:solidFill>
                  <a:schemeClr val="tx1"/>
                </a:solidFill>
                <a:latin typeface="Times New Roman" panose="02020603050405020304" pitchFamily="18" charset="0"/>
                <a:cs typeface="Times New Roman" panose="02020603050405020304" pitchFamily="18" charset="0"/>
              </a:rPr>
              <a:t> (Dense Convolutional Network) connects each layer to every other layer, which enhances feature reuse and strengthens gradient flow during backpropagation. It prevents feature redundancy and overfitting.</a:t>
            </a:r>
            <a:endParaRPr lang="en-IN" sz="2100" dirty="0">
              <a:solidFill>
                <a:schemeClr val="tx1"/>
              </a:solidFill>
              <a:latin typeface="Times New Roman" panose="02020603050405020304" pitchFamily="18" charset="0"/>
              <a:cs typeface="Times New Roman" panose="02020603050405020304" pitchFamily="18" charset="0"/>
            </a:endParaRPr>
          </a:p>
          <a:p>
            <a:pPr algn="just"/>
            <a:r>
              <a:rPr lang="en-IN" sz="2100" dirty="0">
                <a:solidFill>
                  <a:schemeClr val="tx1"/>
                </a:solidFill>
                <a:latin typeface="Times New Roman" panose="02020603050405020304" pitchFamily="18" charset="0"/>
                <a:cs typeface="Times New Roman" panose="02020603050405020304" pitchFamily="18" charset="0"/>
              </a:rPr>
              <a:t>Data Augmentation: Traditional methods like Rotation, Flipping and Scaling, Applying Vanilla GAN – Rotation makes the model robust to orientation changes, Flipping helps the model learn symmetrical brain features and avoid bias toward one side of the brain and Scaling helps the model handle variations in brain size. Vanilla GAN is the simplest form of GAN consisting of two neural networks Generator that creates synthetic images and Discriminator that distinguishes between real and synthetic MRI scans.</a:t>
            </a:r>
          </a:p>
          <a:p>
            <a:pPr algn="just"/>
            <a:r>
              <a:rPr lang="en-IN" sz="2100" dirty="0">
                <a:solidFill>
                  <a:schemeClr val="tx1"/>
                </a:solidFill>
                <a:latin typeface="Times New Roman" panose="02020603050405020304" pitchFamily="18" charset="0"/>
                <a:cs typeface="Times New Roman" panose="02020603050405020304" pitchFamily="18" charset="0"/>
              </a:rPr>
              <a:t>Model Training using </a:t>
            </a:r>
            <a:r>
              <a:rPr lang="en-IN" sz="2100" dirty="0" err="1">
                <a:solidFill>
                  <a:schemeClr val="tx1"/>
                </a:solidFill>
                <a:latin typeface="Times New Roman" panose="02020603050405020304" pitchFamily="18" charset="0"/>
                <a:cs typeface="Times New Roman" panose="02020603050405020304" pitchFamily="18" charset="0"/>
              </a:rPr>
              <a:t>SqueezeNet</a:t>
            </a:r>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GoogleNet</a:t>
            </a:r>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XceptionNet</a:t>
            </a:r>
            <a:r>
              <a:rPr lang="en-IN" sz="2100" dirty="0">
                <a:solidFill>
                  <a:schemeClr val="tx1"/>
                </a:solidFill>
                <a:latin typeface="Times New Roman" panose="02020603050405020304" pitchFamily="18" charset="0"/>
                <a:cs typeface="Times New Roman" panose="02020603050405020304" pitchFamily="18" charset="0"/>
              </a:rPr>
              <a:t>, </a:t>
            </a:r>
            <a:r>
              <a:rPr lang="en-IN" sz="2100" dirty="0" err="1">
                <a:solidFill>
                  <a:schemeClr val="tx1"/>
                </a:solidFill>
                <a:latin typeface="Times New Roman" panose="02020603050405020304" pitchFamily="18" charset="0"/>
                <a:cs typeface="Times New Roman" panose="02020603050405020304" pitchFamily="18" charset="0"/>
              </a:rPr>
              <a:t>CoAtNet</a:t>
            </a:r>
            <a:r>
              <a:rPr lang="en-IN" sz="2100" dirty="0">
                <a:solidFill>
                  <a:schemeClr val="tx1"/>
                </a:solidFill>
                <a:latin typeface="Times New Roman" panose="02020603050405020304" pitchFamily="18" charset="0"/>
                <a:cs typeface="Times New Roman" panose="02020603050405020304" pitchFamily="18" charset="0"/>
              </a:rPr>
              <a:t>.</a:t>
            </a:r>
          </a:p>
          <a:p>
            <a:pPr algn="just"/>
            <a:r>
              <a:rPr lang="en-IN" sz="2100" dirty="0" err="1">
                <a:solidFill>
                  <a:schemeClr val="tx1"/>
                </a:solidFill>
                <a:latin typeface="Times New Roman" panose="02020603050405020304" pitchFamily="18" charset="0"/>
                <a:cs typeface="Times New Roman" panose="02020603050405020304" pitchFamily="18" charset="0"/>
              </a:rPr>
              <a:t>SqueezeNet</a:t>
            </a:r>
            <a:r>
              <a:rPr lang="en-IN" sz="2100" dirty="0">
                <a:solidFill>
                  <a:schemeClr val="tx1"/>
                </a:solidFill>
                <a:latin typeface="Times New Roman" panose="02020603050405020304" pitchFamily="18" charset="0"/>
                <a:cs typeface="Times New Roman" panose="02020603050405020304" pitchFamily="18" charset="0"/>
              </a:rPr>
              <a:t> – It </a:t>
            </a:r>
            <a:r>
              <a:rPr lang="en-US" sz="2100" dirty="0">
                <a:solidFill>
                  <a:schemeClr val="tx1"/>
                </a:solidFill>
                <a:latin typeface="Times New Roman" panose="02020603050405020304" pitchFamily="18" charset="0"/>
                <a:cs typeface="Times New Roman" panose="02020603050405020304" pitchFamily="18" charset="0"/>
              </a:rPr>
              <a:t>is a lightweight CNN that uses Fire modules (which include 1x1 and 3x3 filters) to reduce the number of parameters while maintaining accuracy.</a:t>
            </a:r>
            <a:endParaRPr lang="en-IN" sz="2100" dirty="0">
              <a:solidFill>
                <a:schemeClr val="tx1"/>
              </a:solidFill>
              <a:latin typeface="Times New Roman" panose="02020603050405020304" pitchFamily="18" charset="0"/>
              <a:cs typeface="Times New Roman" panose="02020603050405020304" pitchFamily="18" charset="0"/>
            </a:endParaRPr>
          </a:p>
          <a:p>
            <a:pPr algn="just"/>
            <a:r>
              <a:rPr lang="en-IN" sz="2100" dirty="0" err="1">
                <a:solidFill>
                  <a:schemeClr val="tx1"/>
                </a:solidFill>
                <a:latin typeface="Times New Roman" panose="02020603050405020304" pitchFamily="18" charset="0"/>
                <a:cs typeface="Times New Roman" panose="02020603050405020304" pitchFamily="18" charset="0"/>
              </a:rPr>
              <a:t>GoogleNet</a:t>
            </a:r>
            <a:r>
              <a:rPr lang="en-IN" sz="2100" dirty="0">
                <a:solidFill>
                  <a:schemeClr val="tx1"/>
                </a:solidFill>
                <a:latin typeface="Times New Roman" panose="02020603050405020304" pitchFamily="18" charset="0"/>
                <a:cs typeface="Times New Roman" panose="02020603050405020304" pitchFamily="18" charset="0"/>
              </a:rPr>
              <a:t> - </a:t>
            </a:r>
            <a:r>
              <a:rPr lang="en-US" sz="2100" dirty="0">
                <a:solidFill>
                  <a:schemeClr val="tx1"/>
                </a:solidFill>
                <a:latin typeface="Times New Roman" panose="02020603050405020304" pitchFamily="18" charset="0"/>
                <a:cs typeface="Times New Roman" panose="02020603050405020304" pitchFamily="18" charset="0"/>
              </a:rPr>
              <a:t>It</a:t>
            </a:r>
            <a:r>
              <a:rPr lang="en-US" sz="2100" dirty="0">
                <a:solidFill>
                  <a:schemeClr val="tx1"/>
                </a:solidFill>
              </a:rPr>
              <a:t> is a deep CNN based on the Inception module, which uses multiple filter sizes (1x1, 3x3, 5x5) in parallel to extract features at different scales.</a:t>
            </a:r>
            <a:endParaRPr lang="en-IN" sz="2100" dirty="0">
              <a:solidFill>
                <a:schemeClr val="tx1"/>
              </a:solidFill>
              <a:latin typeface="Times New Roman" panose="02020603050405020304" pitchFamily="18" charset="0"/>
              <a:cs typeface="Times New Roman" panose="02020603050405020304" pitchFamily="18" charset="0"/>
            </a:endParaRPr>
          </a:p>
          <a:p>
            <a:pPr algn="just"/>
            <a:r>
              <a:rPr lang="en-IN" sz="2100" dirty="0" err="1">
                <a:solidFill>
                  <a:schemeClr val="tx1"/>
                </a:solidFill>
                <a:latin typeface="Times New Roman" panose="02020603050405020304" pitchFamily="18" charset="0"/>
                <a:cs typeface="Times New Roman" panose="02020603050405020304" pitchFamily="18" charset="0"/>
              </a:rPr>
              <a:t>XceptionNet</a:t>
            </a:r>
            <a:r>
              <a:rPr lang="en-IN" sz="2100" dirty="0">
                <a:solidFill>
                  <a:schemeClr val="tx1"/>
                </a:solidFill>
                <a:latin typeface="Times New Roman" panose="02020603050405020304" pitchFamily="18" charset="0"/>
                <a:cs typeface="Times New Roman" panose="02020603050405020304" pitchFamily="18" charset="0"/>
              </a:rPr>
              <a:t> - </a:t>
            </a:r>
            <a:r>
              <a:rPr lang="en-US" sz="2100" dirty="0">
                <a:solidFill>
                  <a:schemeClr val="tx1"/>
                </a:solidFill>
                <a:latin typeface="Times New Roman" panose="02020603050405020304" pitchFamily="18" charset="0"/>
                <a:cs typeface="Times New Roman" panose="02020603050405020304" pitchFamily="18" charset="0"/>
              </a:rPr>
              <a:t>It is an improvement over </a:t>
            </a:r>
            <a:r>
              <a:rPr lang="en-US" sz="2100" dirty="0" err="1">
                <a:solidFill>
                  <a:schemeClr val="tx1"/>
                </a:solidFill>
                <a:latin typeface="Times New Roman" panose="02020603050405020304" pitchFamily="18" charset="0"/>
                <a:cs typeface="Times New Roman" panose="02020603050405020304" pitchFamily="18" charset="0"/>
              </a:rPr>
              <a:t>InceptionNet</a:t>
            </a:r>
            <a:r>
              <a:rPr lang="en-US" sz="2100" dirty="0">
                <a:solidFill>
                  <a:schemeClr val="tx1"/>
                </a:solidFill>
                <a:latin typeface="Times New Roman" panose="02020603050405020304" pitchFamily="18" charset="0"/>
                <a:cs typeface="Times New Roman" panose="02020603050405020304" pitchFamily="18" charset="0"/>
              </a:rPr>
              <a:t>, based on </a:t>
            </a:r>
            <a:r>
              <a:rPr lang="en-US" sz="2100" dirty="0" err="1">
                <a:solidFill>
                  <a:schemeClr val="tx1"/>
                </a:solidFill>
                <a:latin typeface="Times New Roman" panose="02020603050405020304" pitchFamily="18" charset="0"/>
                <a:cs typeface="Times New Roman" panose="02020603050405020304" pitchFamily="18" charset="0"/>
              </a:rPr>
              <a:t>depthwise</a:t>
            </a:r>
            <a:r>
              <a:rPr lang="en-US" sz="2100" dirty="0">
                <a:solidFill>
                  <a:schemeClr val="tx1"/>
                </a:solidFill>
                <a:latin typeface="Times New Roman" panose="02020603050405020304" pitchFamily="18" charset="0"/>
                <a:cs typeface="Times New Roman" panose="02020603050405020304" pitchFamily="18" charset="0"/>
              </a:rPr>
              <a:t> separable convolutions, which split spatial and depth-based feature extraction.</a:t>
            </a:r>
            <a:endParaRPr lang="en-IN" sz="2100" dirty="0">
              <a:solidFill>
                <a:schemeClr val="tx1"/>
              </a:solidFill>
              <a:latin typeface="Times New Roman" panose="02020603050405020304" pitchFamily="18" charset="0"/>
              <a:cs typeface="Times New Roman" panose="02020603050405020304" pitchFamily="18" charset="0"/>
            </a:endParaRPr>
          </a:p>
          <a:p>
            <a:pPr algn="just"/>
            <a:r>
              <a:rPr lang="en-IN" sz="2100" dirty="0" err="1">
                <a:solidFill>
                  <a:schemeClr val="tx1"/>
                </a:solidFill>
                <a:latin typeface="Times New Roman" panose="02020603050405020304" pitchFamily="18" charset="0"/>
                <a:cs typeface="Times New Roman" panose="02020603050405020304" pitchFamily="18" charset="0"/>
              </a:rPr>
              <a:t>CoAtNet</a:t>
            </a:r>
            <a:r>
              <a:rPr lang="en-IN" sz="2100" dirty="0">
                <a:solidFill>
                  <a:schemeClr val="tx1"/>
                </a:solidFill>
                <a:latin typeface="Times New Roman" panose="02020603050405020304" pitchFamily="18" charset="0"/>
                <a:cs typeface="Times New Roman" panose="02020603050405020304" pitchFamily="18" charset="0"/>
              </a:rPr>
              <a:t> - </a:t>
            </a:r>
            <a:r>
              <a:rPr lang="en-US" sz="2100" dirty="0">
                <a:solidFill>
                  <a:schemeClr val="tx1"/>
                </a:solidFill>
                <a:latin typeface="Times New Roman" panose="02020603050405020304" pitchFamily="18" charset="0"/>
                <a:cs typeface="Times New Roman" panose="02020603050405020304" pitchFamily="18" charset="0"/>
              </a:rPr>
              <a:t>It combines the strengths of CNNs and Transformers by merging convolutional layers (for local feature extraction) with attention mechanisms (for capturing long-range dependencies), can help improve classification performance by extracting both detailed local brain features and large scale global features. </a:t>
            </a:r>
            <a:endParaRPr lang="en-IN" sz="2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29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C5CBDC-3B88-7906-E1D6-ADC98E00742E}"/>
              </a:ext>
            </a:extLst>
          </p:cNvPr>
          <p:cNvSpPr>
            <a:spLocks noGrp="1"/>
          </p:cNvSpPr>
          <p:nvPr>
            <p:ph sz="half" idx="2"/>
          </p:nvPr>
        </p:nvSpPr>
        <p:spPr>
          <a:xfrm>
            <a:off x="1152940" y="477078"/>
            <a:ext cx="10763496" cy="5993296"/>
          </a:xfrm>
        </p:spPr>
        <p:txBody>
          <a:bodyPr>
            <a:normAutofit/>
          </a:bodyPr>
          <a:lstStyle/>
          <a:p>
            <a:pPr algn="just"/>
            <a:r>
              <a:rPr lang="en-IN" sz="1800" dirty="0">
                <a:solidFill>
                  <a:schemeClr val="tx1"/>
                </a:solidFill>
                <a:latin typeface="Times New Roman" panose="02020603050405020304" pitchFamily="18" charset="0"/>
                <a:cs typeface="Times New Roman" panose="02020603050405020304" pitchFamily="18" charset="0"/>
              </a:rPr>
              <a:t>Training: 80% training, 20% validation split</a:t>
            </a:r>
          </a:p>
          <a:p>
            <a:pPr algn="just"/>
            <a:r>
              <a:rPr lang="en-IN" sz="1800" dirty="0">
                <a:solidFill>
                  <a:schemeClr val="tx1"/>
                </a:solidFill>
                <a:latin typeface="Times New Roman" panose="02020603050405020304" pitchFamily="18" charset="0"/>
                <a:cs typeface="Times New Roman" panose="02020603050405020304" pitchFamily="18" charset="0"/>
              </a:rPr>
              <a:t>Optimization Algorithms: Metaheuristic techniques (Genetic Algorithm, Particle Swarm Optimization &amp; Grey Wolf Optimization)</a:t>
            </a:r>
          </a:p>
          <a:p>
            <a:r>
              <a:rPr lang="en-US" dirty="0">
                <a:solidFill>
                  <a:schemeClr val="tx1"/>
                </a:solidFill>
              </a:rPr>
              <a:t>Genetic Algorithm (GA):</a:t>
            </a:r>
            <a:br>
              <a:rPr lang="en-US" dirty="0">
                <a:solidFill>
                  <a:schemeClr val="tx1"/>
                </a:solidFill>
              </a:rPr>
            </a:br>
            <a:r>
              <a:rPr lang="en-US" dirty="0">
                <a:solidFill>
                  <a:schemeClr val="tx1"/>
                </a:solidFill>
              </a:rPr>
              <a:t>Inspired by natural selection, GA evolves a population of potential solutions using operations like selection, crossover, and mutation. Over generations, it optimizes hyperparameters by retaining the fittest solutions.</a:t>
            </a:r>
          </a:p>
          <a:p>
            <a:r>
              <a:rPr lang="en-US" dirty="0">
                <a:solidFill>
                  <a:schemeClr val="tx1"/>
                </a:solidFill>
              </a:rPr>
              <a:t>Particle Swarm Optimization (PSO):</a:t>
            </a:r>
            <a:br>
              <a:rPr lang="en-US" dirty="0">
                <a:solidFill>
                  <a:schemeClr val="tx1"/>
                </a:solidFill>
              </a:rPr>
            </a:br>
            <a:r>
              <a:rPr lang="en-US" dirty="0">
                <a:solidFill>
                  <a:schemeClr val="tx1"/>
                </a:solidFill>
              </a:rPr>
              <a:t>PSO mimics the behavior of a swarm. Each solution moves through the search space by updating its position based on its own best performance and the swarm’s best-known position, helping find optimal model parameters efficiently.</a:t>
            </a:r>
          </a:p>
          <a:p>
            <a:r>
              <a:rPr lang="en-US" dirty="0">
                <a:solidFill>
                  <a:schemeClr val="tx1"/>
                </a:solidFill>
              </a:rPr>
              <a:t>Grey Wolf Optimization (GWO): Inspired by the leadership hierarchy and hunting behavior of grey wolves, GWO simulates alpha, beta, delta, and omega roles to guide the search process. It balances exploration and exploitation by encircling prey and updating positions based on the top three best solutions.</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Times New Roman" panose="02020603050405020304" pitchFamily="18" charset="0"/>
                <a:cs typeface="Times New Roman" panose="02020603050405020304" pitchFamily="18" charset="0"/>
              </a:rPr>
              <a:t>4. Performance Evaluation Metrics:</a:t>
            </a:r>
          </a:p>
          <a:p>
            <a:r>
              <a:rPr lang="en-IN" dirty="0">
                <a:solidFill>
                  <a:schemeClr val="tx1"/>
                </a:solidFill>
                <a:latin typeface="Times New Roman" panose="02020603050405020304" pitchFamily="18" charset="0"/>
                <a:cs typeface="Times New Roman" panose="02020603050405020304" pitchFamily="18" charset="0"/>
              </a:rPr>
              <a:t>Accuracy, Precision, Recall, F1-Score, AUC-ROC, Confusion Matrix, PR Curve</a:t>
            </a:r>
          </a:p>
          <a:p>
            <a:pPr marL="0" indent="0">
              <a:buNone/>
            </a:pPr>
            <a:endParaRPr lang="en-IN" dirty="0"/>
          </a:p>
        </p:txBody>
      </p:sp>
    </p:spTree>
    <p:extLst>
      <p:ext uri="{BB962C8B-B14F-4D97-AF65-F5344CB8AC3E}">
        <p14:creationId xmlns:p14="http://schemas.microsoft.com/office/powerpoint/2010/main" val="1024074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F080-B98F-027B-8599-F5F72A182425}"/>
              </a:ext>
            </a:extLst>
          </p:cNvPr>
          <p:cNvSpPr>
            <a:spLocks noGrp="1"/>
          </p:cNvSpPr>
          <p:nvPr>
            <p:ph type="title"/>
          </p:nvPr>
        </p:nvSpPr>
        <p:spPr>
          <a:xfrm>
            <a:off x="467140" y="401710"/>
            <a:ext cx="2305878" cy="496956"/>
          </a:xfrm>
        </p:spPr>
        <p:txBody>
          <a:bodyPr/>
          <a:lstStyle/>
          <a:p>
            <a:r>
              <a:rPr lang="en-IN" dirty="0">
                <a:latin typeface="Times New Roman" panose="02020603050405020304" pitchFamily="18" charset="0"/>
                <a:cs typeface="Times New Roman" panose="02020603050405020304" pitchFamily="18" charset="0"/>
              </a:rPr>
              <a:t>Results</a:t>
            </a:r>
          </a:p>
        </p:txBody>
      </p:sp>
      <p:pic>
        <p:nvPicPr>
          <p:cNvPr id="6" name="Content Placeholder 5">
            <a:extLst>
              <a:ext uri="{FF2B5EF4-FFF2-40B4-BE49-F238E27FC236}">
                <a16:creationId xmlns:a16="http://schemas.microsoft.com/office/drawing/2014/main" id="{B438A2D7-07C4-383E-3012-172C89B5D794}"/>
              </a:ext>
            </a:extLst>
          </p:cNvPr>
          <p:cNvPicPr>
            <a:picLocks noGrp="1" noChangeAspect="1"/>
          </p:cNvPicPr>
          <p:nvPr>
            <p:ph sz="quarter" idx="4"/>
          </p:nvPr>
        </p:nvPicPr>
        <p:blipFill>
          <a:blip r:embed="rId2"/>
          <a:stretch>
            <a:fillRect/>
          </a:stretch>
        </p:blipFill>
        <p:spPr>
          <a:xfrm>
            <a:off x="584545" y="2117035"/>
            <a:ext cx="11022909" cy="4493690"/>
          </a:xfrm>
        </p:spPr>
      </p:pic>
      <p:sp>
        <p:nvSpPr>
          <p:cNvPr id="7" name="TextBox 6">
            <a:extLst>
              <a:ext uri="{FF2B5EF4-FFF2-40B4-BE49-F238E27FC236}">
                <a16:creationId xmlns:a16="http://schemas.microsoft.com/office/drawing/2014/main" id="{0B1FE5A0-F0D6-CAC6-E1B2-FDC50105055A}"/>
              </a:ext>
            </a:extLst>
          </p:cNvPr>
          <p:cNvSpPr txBox="1"/>
          <p:nvPr/>
        </p:nvSpPr>
        <p:spPr>
          <a:xfrm>
            <a:off x="467140" y="783447"/>
            <a:ext cx="11022909" cy="1200329"/>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Heatmap obtained after Feature Extraction using IncevptionV3 and </a:t>
            </a:r>
            <a:r>
              <a:rPr lang="en-IN" dirty="0" err="1">
                <a:latin typeface="Times New Roman" panose="02020603050405020304" pitchFamily="18" charset="0"/>
                <a:cs typeface="Times New Roman" panose="02020603050405020304" pitchFamily="18" charset="0"/>
              </a:rPr>
              <a:t>DenseNet</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Red regions(values close to 1) – Indicates high similarity between feature vectors.</a:t>
            </a:r>
          </a:p>
          <a:p>
            <a:pPr algn="just"/>
            <a:r>
              <a:rPr lang="en-IN" dirty="0">
                <a:latin typeface="Times New Roman" panose="02020603050405020304" pitchFamily="18" charset="0"/>
                <a:cs typeface="Times New Roman" panose="02020603050405020304" pitchFamily="18" charset="0"/>
              </a:rPr>
              <a:t>Blue regions(values close to 0) – Indicates low similarity i.e. distinct features.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873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ECB1E1-6FE5-934D-E592-7476C18B4C1E}"/>
              </a:ext>
            </a:extLst>
          </p:cNvPr>
          <p:cNvSpPr>
            <a:spLocks noGrp="1"/>
          </p:cNvSpPr>
          <p:nvPr>
            <p:ph type="body" sz="quarter" idx="13"/>
          </p:nvPr>
        </p:nvSpPr>
        <p:spPr>
          <a:xfrm>
            <a:off x="2310429" y="3468757"/>
            <a:ext cx="10445966" cy="496957"/>
          </a:xfrm>
        </p:spPr>
        <p:txBody>
          <a:bodyPr/>
          <a:lstStyle/>
          <a:p>
            <a:r>
              <a:rPr lang="en-IN" dirty="0">
                <a:solidFill>
                  <a:schemeClr val="tx1"/>
                </a:solidFill>
                <a:latin typeface="Times New Roman" panose="02020603050405020304" pitchFamily="18" charset="0"/>
                <a:cs typeface="Times New Roman" panose="02020603050405020304" pitchFamily="18" charset="0"/>
              </a:rPr>
              <a:t>Results obtained for Model Training using </a:t>
            </a:r>
            <a:r>
              <a:rPr lang="en-IN" dirty="0" err="1">
                <a:solidFill>
                  <a:schemeClr val="tx1"/>
                </a:solidFill>
                <a:latin typeface="Times New Roman" panose="02020603050405020304" pitchFamily="18" charset="0"/>
                <a:cs typeface="Times New Roman" panose="02020603050405020304" pitchFamily="18" charset="0"/>
              </a:rPr>
              <a:t>SqueezeNet</a:t>
            </a:r>
            <a:r>
              <a:rPr lang="en-IN" dirty="0">
                <a:solidFill>
                  <a:schemeClr val="tx1"/>
                </a:solidFill>
                <a:latin typeface="Times New Roman" panose="02020603050405020304" pitchFamily="18" charset="0"/>
                <a:cs typeface="Times New Roman" panose="02020603050405020304" pitchFamily="18" charset="0"/>
              </a:rPr>
              <a:t> and </a:t>
            </a:r>
            <a:r>
              <a:rPr lang="en-IN" dirty="0" err="1">
                <a:solidFill>
                  <a:schemeClr val="tx1"/>
                </a:solidFill>
                <a:latin typeface="Times New Roman" panose="02020603050405020304" pitchFamily="18" charset="0"/>
                <a:cs typeface="Times New Roman" panose="02020603050405020304" pitchFamily="18" charset="0"/>
              </a:rPr>
              <a:t>GoogleNet</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A09C996-38DA-CFAF-F57C-4970FA617809}"/>
              </a:ext>
            </a:extLst>
          </p:cNvPr>
          <p:cNvPicPr>
            <a:picLocks noGrp="1" noChangeAspect="1"/>
          </p:cNvPicPr>
          <p:nvPr>
            <p:ph sz="half" idx="1"/>
          </p:nvPr>
        </p:nvPicPr>
        <p:blipFill>
          <a:blip r:embed="rId2"/>
          <a:stretch>
            <a:fillRect/>
          </a:stretch>
        </p:blipFill>
        <p:spPr>
          <a:xfrm>
            <a:off x="0" y="-1"/>
            <a:ext cx="12192000" cy="3269975"/>
          </a:xfrm>
        </p:spPr>
      </p:pic>
      <p:pic>
        <p:nvPicPr>
          <p:cNvPr id="9" name="Picture 8">
            <a:extLst>
              <a:ext uri="{FF2B5EF4-FFF2-40B4-BE49-F238E27FC236}">
                <a16:creationId xmlns:a16="http://schemas.microsoft.com/office/drawing/2014/main" id="{FBCA3A24-1F93-8C5F-A69B-53224F57A5E5}"/>
              </a:ext>
            </a:extLst>
          </p:cNvPr>
          <p:cNvPicPr>
            <a:picLocks noChangeAspect="1"/>
          </p:cNvPicPr>
          <p:nvPr/>
        </p:nvPicPr>
        <p:blipFill>
          <a:blip r:embed="rId3"/>
          <a:stretch>
            <a:fillRect/>
          </a:stretch>
        </p:blipFill>
        <p:spPr>
          <a:xfrm>
            <a:off x="0" y="3945836"/>
            <a:ext cx="12192000" cy="2912164"/>
          </a:xfrm>
          <a:prstGeom prst="rect">
            <a:avLst/>
          </a:prstGeom>
        </p:spPr>
      </p:pic>
    </p:spTree>
    <p:extLst>
      <p:ext uri="{BB962C8B-B14F-4D97-AF65-F5344CB8AC3E}">
        <p14:creationId xmlns:p14="http://schemas.microsoft.com/office/powerpoint/2010/main" val="277874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CA5D97-2149-11CA-DFB9-735B0965426D}"/>
              </a:ext>
            </a:extLst>
          </p:cNvPr>
          <p:cNvSpPr>
            <a:spLocks noGrp="1"/>
          </p:cNvSpPr>
          <p:nvPr>
            <p:ph type="body" sz="quarter" idx="13"/>
          </p:nvPr>
        </p:nvSpPr>
        <p:spPr>
          <a:xfrm>
            <a:off x="2425208" y="3327859"/>
            <a:ext cx="9054488" cy="327991"/>
          </a:xfrm>
        </p:spPr>
        <p:txBody>
          <a:bodyPr/>
          <a:lstStyle/>
          <a:p>
            <a:r>
              <a:rPr lang="en-IN" dirty="0">
                <a:solidFill>
                  <a:schemeClr val="tx1"/>
                </a:solidFill>
                <a:latin typeface="Times New Roman" panose="02020603050405020304" pitchFamily="18" charset="0"/>
                <a:cs typeface="Times New Roman" panose="02020603050405020304" pitchFamily="18" charset="0"/>
              </a:rPr>
              <a:t>Results obtained for Model Training using </a:t>
            </a:r>
            <a:r>
              <a:rPr lang="en-IN" dirty="0" err="1">
                <a:solidFill>
                  <a:schemeClr val="tx1"/>
                </a:solidFill>
                <a:latin typeface="Times New Roman" panose="02020603050405020304" pitchFamily="18" charset="0"/>
                <a:cs typeface="Times New Roman" panose="02020603050405020304" pitchFamily="18" charset="0"/>
              </a:rPr>
              <a:t>XceptionNet</a:t>
            </a:r>
            <a:r>
              <a:rPr lang="en-IN" dirty="0">
                <a:solidFill>
                  <a:schemeClr val="tx1"/>
                </a:solidFill>
                <a:latin typeface="Times New Roman" panose="02020603050405020304" pitchFamily="18" charset="0"/>
                <a:cs typeface="Times New Roman" panose="02020603050405020304" pitchFamily="18" charset="0"/>
              </a:rPr>
              <a:t> and </a:t>
            </a:r>
            <a:r>
              <a:rPr lang="en-IN" dirty="0" err="1">
                <a:solidFill>
                  <a:schemeClr val="tx1"/>
                </a:solidFill>
                <a:latin typeface="Times New Roman" panose="02020603050405020304" pitchFamily="18" charset="0"/>
                <a:cs typeface="Times New Roman" panose="02020603050405020304" pitchFamily="18" charset="0"/>
              </a:rPr>
              <a:t>CoAtNet</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ADC8975-F395-043D-FC55-5CDDFA9322C0}"/>
              </a:ext>
            </a:extLst>
          </p:cNvPr>
          <p:cNvPicPr>
            <a:picLocks noGrp="1" noChangeAspect="1"/>
          </p:cNvPicPr>
          <p:nvPr>
            <p:ph sz="half" idx="1"/>
          </p:nvPr>
        </p:nvPicPr>
        <p:blipFill>
          <a:blip r:embed="rId2"/>
          <a:stretch>
            <a:fillRect/>
          </a:stretch>
        </p:blipFill>
        <p:spPr>
          <a:xfrm>
            <a:off x="0" y="1"/>
            <a:ext cx="11936896" cy="3250096"/>
          </a:xfrm>
        </p:spPr>
      </p:pic>
      <p:pic>
        <p:nvPicPr>
          <p:cNvPr id="9" name="Picture 8">
            <a:extLst>
              <a:ext uri="{FF2B5EF4-FFF2-40B4-BE49-F238E27FC236}">
                <a16:creationId xmlns:a16="http://schemas.microsoft.com/office/drawing/2014/main" id="{3C42F044-B128-5DC3-EFBB-A533C37EDDF5}"/>
              </a:ext>
            </a:extLst>
          </p:cNvPr>
          <p:cNvPicPr>
            <a:picLocks noChangeAspect="1"/>
          </p:cNvPicPr>
          <p:nvPr/>
        </p:nvPicPr>
        <p:blipFill>
          <a:blip r:embed="rId3"/>
          <a:stretch>
            <a:fillRect/>
          </a:stretch>
        </p:blipFill>
        <p:spPr>
          <a:xfrm>
            <a:off x="0" y="3753489"/>
            <a:ext cx="11936896" cy="3104511"/>
          </a:xfrm>
          <a:prstGeom prst="rect">
            <a:avLst/>
          </a:prstGeom>
        </p:spPr>
      </p:pic>
    </p:spTree>
    <p:extLst>
      <p:ext uri="{BB962C8B-B14F-4D97-AF65-F5344CB8AC3E}">
        <p14:creationId xmlns:p14="http://schemas.microsoft.com/office/powerpoint/2010/main" val="44462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CFBDFA8-3851-36A6-D022-DCB713E16D15}"/>
              </a:ext>
            </a:extLst>
          </p:cNvPr>
          <p:cNvGraphicFramePr>
            <a:graphicFrameLocks noGrp="1"/>
          </p:cNvGraphicFramePr>
          <p:nvPr>
            <p:extLst>
              <p:ext uri="{D42A27DB-BD31-4B8C-83A1-F6EECF244321}">
                <p14:modId xmlns:p14="http://schemas.microsoft.com/office/powerpoint/2010/main" val="1214658895"/>
              </p:ext>
            </p:extLst>
          </p:nvPr>
        </p:nvGraphicFramePr>
        <p:xfrm>
          <a:off x="2166728" y="1450868"/>
          <a:ext cx="8935280" cy="3826568"/>
        </p:xfrm>
        <a:graphic>
          <a:graphicData uri="http://schemas.openxmlformats.org/drawingml/2006/table">
            <a:tbl>
              <a:tblPr firstRow="1" bandRow="1">
                <a:tableStyleId>{D7AC3CCA-C797-4891-BE02-D94E43425B78}</a:tableStyleId>
              </a:tblPr>
              <a:tblGrid>
                <a:gridCol w="1787056">
                  <a:extLst>
                    <a:ext uri="{9D8B030D-6E8A-4147-A177-3AD203B41FA5}">
                      <a16:colId xmlns:a16="http://schemas.microsoft.com/office/drawing/2014/main" val="3299436148"/>
                    </a:ext>
                  </a:extLst>
                </a:gridCol>
                <a:gridCol w="1787056">
                  <a:extLst>
                    <a:ext uri="{9D8B030D-6E8A-4147-A177-3AD203B41FA5}">
                      <a16:colId xmlns:a16="http://schemas.microsoft.com/office/drawing/2014/main" val="3602888220"/>
                    </a:ext>
                  </a:extLst>
                </a:gridCol>
                <a:gridCol w="1787056">
                  <a:extLst>
                    <a:ext uri="{9D8B030D-6E8A-4147-A177-3AD203B41FA5}">
                      <a16:colId xmlns:a16="http://schemas.microsoft.com/office/drawing/2014/main" val="564960990"/>
                    </a:ext>
                  </a:extLst>
                </a:gridCol>
                <a:gridCol w="1787056">
                  <a:extLst>
                    <a:ext uri="{9D8B030D-6E8A-4147-A177-3AD203B41FA5}">
                      <a16:colId xmlns:a16="http://schemas.microsoft.com/office/drawing/2014/main" val="2656324654"/>
                    </a:ext>
                  </a:extLst>
                </a:gridCol>
                <a:gridCol w="1787056">
                  <a:extLst>
                    <a:ext uri="{9D8B030D-6E8A-4147-A177-3AD203B41FA5}">
                      <a16:colId xmlns:a16="http://schemas.microsoft.com/office/drawing/2014/main" val="1311836717"/>
                    </a:ext>
                  </a:extLst>
                </a:gridCol>
              </a:tblGrid>
              <a:tr h="945760">
                <a:tc>
                  <a:txBody>
                    <a:bodyPr/>
                    <a:lstStyle/>
                    <a:p>
                      <a:pPr algn="ctr"/>
                      <a:r>
                        <a:rPr lang="en-IN" dirty="0">
                          <a:latin typeface="Times New Roman" panose="02020603050405020304" pitchFamily="18" charset="0"/>
                          <a:cs typeface="Times New Roman" panose="02020603050405020304" pitchFamily="18" charset="0"/>
                        </a:rPr>
                        <a:t>Model     </a:t>
                      </a:r>
                    </a:p>
                  </a:txBody>
                  <a:tcPr/>
                </a:tc>
                <a:tc>
                  <a:txBody>
                    <a:bodyPr/>
                    <a:lstStyle/>
                    <a:p>
                      <a:pPr algn="ctr"/>
                      <a:r>
                        <a:rPr lang="en-IN" dirty="0">
                          <a:latin typeface="Times New Roman" panose="02020603050405020304" pitchFamily="18" charset="0"/>
                          <a:cs typeface="Times New Roman" panose="02020603050405020304" pitchFamily="18" charset="0"/>
                        </a:rPr>
                        <a:t>Precision(%)</a:t>
                      </a:r>
                    </a:p>
                  </a:txBody>
                  <a:tcPr/>
                </a:tc>
                <a:tc>
                  <a:txBody>
                    <a:bodyPr/>
                    <a:lstStyle/>
                    <a:p>
                      <a:pPr algn="ctr"/>
                      <a:r>
                        <a:rPr lang="en-IN" dirty="0">
                          <a:latin typeface="Times New Roman" panose="02020603050405020304" pitchFamily="18" charset="0"/>
                          <a:cs typeface="Times New Roman" panose="02020603050405020304" pitchFamily="18" charset="0"/>
                        </a:rPr>
                        <a:t>Recall(%)</a:t>
                      </a:r>
                    </a:p>
                  </a:txBody>
                  <a:tcPr/>
                </a:tc>
                <a:tc>
                  <a:txBody>
                    <a:bodyPr/>
                    <a:lstStyle/>
                    <a:p>
                      <a:pPr algn="ctr"/>
                      <a:r>
                        <a:rPr lang="en-IN" dirty="0">
                          <a:latin typeface="Times New Roman" panose="02020603050405020304" pitchFamily="18" charset="0"/>
                          <a:cs typeface="Times New Roman" panose="02020603050405020304" pitchFamily="18" charset="0"/>
                        </a:rPr>
                        <a:t>F1 Score(%)</a:t>
                      </a:r>
                    </a:p>
                  </a:txBody>
                  <a:tcPr/>
                </a:tc>
                <a:tc>
                  <a:txBody>
                    <a:bodyPr/>
                    <a:lstStyle/>
                    <a:p>
                      <a:pPr algn="ctr"/>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074029089"/>
                  </a:ext>
                </a:extLst>
              </a:tr>
              <a:tr h="720202">
                <a:tc>
                  <a:txBody>
                    <a:bodyPr/>
                    <a:lstStyle/>
                    <a:p>
                      <a:pPr algn="ctr"/>
                      <a:r>
                        <a:rPr lang="en-IN" dirty="0" err="1">
                          <a:latin typeface="Times New Roman" panose="02020603050405020304" pitchFamily="18" charset="0"/>
                          <a:cs typeface="Times New Roman" panose="02020603050405020304" pitchFamily="18" charset="0"/>
                        </a:rPr>
                        <a:t>SqueezeNet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27</a:t>
                      </a:r>
                    </a:p>
                  </a:txBody>
                  <a:tcPr/>
                </a:tc>
                <a:tc>
                  <a:txBody>
                    <a:bodyPr/>
                    <a:lstStyle/>
                    <a:p>
                      <a:pPr algn="ctr"/>
                      <a:r>
                        <a:rPr lang="en-IN" dirty="0"/>
                        <a:t>52</a:t>
                      </a:r>
                    </a:p>
                  </a:txBody>
                  <a:tcPr/>
                </a:tc>
                <a:tc>
                  <a:txBody>
                    <a:bodyPr/>
                    <a:lstStyle/>
                    <a:p>
                      <a:pPr algn="ctr"/>
                      <a:r>
                        <a:rPr lang="en-IN" dirty="0"/>
                        <a:t>35</a:t>
                      </a:r>
                    </a:p>
                  </a:txBody>
                  <a:tcPr/>
                </a:tc>
                <a:tc>
                  <a:txBody>
                    <a:bodyPr/>
                    <a:lstStyle/>
                    <a:p>
                      <a:pPr algn="ctr"/>
                      <a:r>
                        <a:rPr lang="en-IN" dirty="0"/>
                        <a:t>52±0.8</a:t>
                      </a:r>
                    </a:p>
                  </a:txBody>
                  <a:tcPr/>
                </a:tc>
                <a:extLst>
                  <a:ext uri="{0D108BD9-81ED-4DB2-BD59-A6C34878D82A}">
                    <a16:rowId xmlns:a16="http://schemas.microsoft.com/office/drawing/2014/main" val="1353922732"/>
                  </a:ext>
                </a:extLst>
              </a:tr>
              <a:tr h="720202">
                <a:tc>
                  <a:txBody>
                    <a:bodyPr/>
                    <a:lstStyle/>
                    <a:p>
                      <a:pPr algn="ctr"/>
                      <a:r>
                        <a:rPr lang="en-IN" dirty="0" err="1">
                          <a:latin typeface="Times New Roman" panose="02020603050405020304" pitchFamily="18" charset="0"/>
                          <a:cs typeface="Times New Roman" panose="02020603050405020304" pitchFamily="18" charset="0"/>
                        </a:rPr>
                        <a:t>GoogleNet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23</a:t>
                      </a:r>
                    </a:p>
                  </a:txBody>
                  <a:tcPr/>
                </a:tc>
                <a:tc>
                  <a:txBody>
                    <a:bodyPr/>
                    <a:lstStyle/>
                    <a:p>
                      <a:pPr algn="ctr"/>
                      <a:r>
                        <a:rPr lang="en-IN" dirty="0"/>
                        <a:t>48</a:t>
                      </a:r>
                    </a:p>
                  </a:txBody>
                  <a:tcPr/>
                </a:tc>
                <a:tc>
                  <a:txBody>
                    <a:bodyPr/>
                    <a:lstStyle/>
                    <a:p>
                      <a:pPr algn="ctr"/>
                      <a:r>
                        <a:rPr lang="en-IN" dirty="0"/>
                        <a:t>31</a:t>
                      </a:r>
                    </a:p>
                  </a:txBody>
                  <a:tcPr/>
                </a:tc>
                <a:tc>
                  <a:txBody>
                    <a:bodyPr/>
                    <a:lstStyle/>
                    <a:p>
                      <a:pPr algn="ctr"/>
                      <a:r>
                        <a:rPr lang="en-IN" dirty="0"/>
                        <a:t>48±0.4</a:t>
                      </a:r>
                    </a:p>
                  </a:txBody>
                  <a:tcPr/>
                </a:tc>
                <a:extLst>
                  <a:ext uri="{0D108BD9-81ED-4DB2-BD59-A6C34878D82A}">
                    <a16:rowId xmlns:a16="http://schemas.microsoft.com/office/drawing/2014/main" val="3704986694"/>
                  </a:ext>
                </a:extLst>
              </a:tr>
              <a:tr h="720202">
                <a:tc>
                  <a:txBody>
                    <a:bodyPr/>
                    <a:lstStyle/>
                    <a:p>
                      <a:pPr algn="ctr"/>
                      <a:r>
                        <a:rPr lang="en-IN" dirty="0" err="1">
                          <a:latin typeface="Times New Roman" panose="02020603050405020304" pitchFamily="18" charset="0"/>
                          <a:cs typeface="Times New Roman" panose="02020603050405020304" pitchFamily="18" charset="0"/>
                        </a:rPr>
                        <a:t>XceptionNet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23</a:t>
                      </a:r>
                    </a:p>
                  </a:txBody>
                  <a:tcPr/>
                </a:tc>
                <a:tc>
                  <a:txBody>
                    <a:bodyPr/>
                    <a:lstStyle/>
                    <a:p>
                      <a:pPr algn="ctr"/>
                      <a:r>
                        <a:rPr lang="en-IN" dirty="0"/>
                        <a:t>48</a:t>
                      </a:r>
                    </a:p>
                  </a:txBody>
                  <a:tcPr/>
                </a:tc>
                <a:tc>
                  <a:txBody>
                    <a:bodyPr/>
                    <a:lstStyle/>
                    <a:p>
                      <a:pPr algn="ctr"/>
                      <a:r>
                        <a:rPr lang="en-IN" dirty="0"/>
                        <a:t>31</a:t>
                      </a:r>
                    </a:p>
                  </a:txBody>
                  <a:tcPr/>
                </a:tc>
                <a:tc>
                  <a:txBody>
                    <a:bodyPr/>
                    <a:lstStyle/>
                    <a:p>
                      <a:pPr algn="ctr"/>
                      <a:r>
                        <a:rPr lang="en-IN" dirty="0"/>
                        <a:t>48±0.7</a:t>
                      </a:r>
                    </a:p>
                  </a:txBody>
                  <a:tcPr/>
                </a:tc>
                <a:extLst>
                  <a:ext uri="{0D108BD9-81ED-4DB2-BD59-A6C34878D82A}">
                    <a16:rowId xmlns:a16="http://schemas.microsoft.com/office/drawing/2014/main" val="4291916290"/>
                  </a:ext>
                </a:extLst>
              </a:tr>
              <a:tr h="720202">
                <a:tc>
                  <a:txBody>
                    <a:bodyPr/>
                    <a:lstStyle/>
                    <a:p>
                      <a:pPr algn="ctr"/>
                      <a:r>
                        <a:rPr lang="en-IN" dirty="0" err="1">
                          <a:latin typeface="Times New Roman" panose="02020603050405020304" pitchFamily="18" charset="0"/>
                          <a:cs typeface="Times New Roman" panose="02020603050405020304" pitchFamily="18" charset="0"/>
                        </a:rPr>
                        <a:t>CoAtNet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23</a:t>
                      </a:r>
                    </a:p>
                  </a:txBody>
                  <a:tcPr/>
                </a:tc>
                <a:tc>
                  <a:txBody>
                    <a:bodyPr/>
                    <a:lstStyle/>
                    <a:p>
                      <a:pPr algn="ctr"/>
                      <a:r>
                        <a:rPr lang="en-IN" dirty="0"/>
                        <a:t>48</a:t>
                      </a:r>
                    </a:p>
                  </a:txBody>
                  <a:tcPr/>
                </a:tc>
                <a:tc>
                  <a:txBody>
                    <a:bodyPr/>
                    <a:lstStyle/>
                    <a:p>
                      <a:pPr algn="ctr"/>
                      <a:r>
                        <a:rPr lang="en-IN" dirty="0"/>
                        <a:t>31</a:t>
                      </a:r>
                    </a:p>
                  </a:txBody>
                  <a:tcPr/>
                </a:tc>
                <a:tc>
                  <a:txBody>
                    <a:bodyPr/>
                    <a:lstStyle/>
                    <a:p>
                      <a:pPr algn="ctr"/>
                      <a:r>
                        <a:rPr lang="en-IN" dirty="0"/>
                        <a:t>48±0.5</a:t>
                      </a:r>
                    </a:p>
                  </a:txBody>
                  <a:tcPr/>
                </a:tc>
                <a:extLst>
                  <a:ext uri="{0D108BD9-81ED-4DB2-BD59-A6C34878D82A}">
                    <a16:rowId xmlns:a16="http://schemas.microsoft.com/office/drawing/2014/main" val="12815546"/>
                  </a:ext>
                </a:extLst>
              </a:tr>
            </a:tbl>
          </a:graphicData>
        </a:graphic>
      </p:graphicFrame>
      <p:sp>
        <p:nvSpPr>
          <p:cNvPr id="4" name="TextBox 3">
            <a:extLst>
              <a:ext uri="{FF2B5EF4-FFF2-40B4-BE49-F238E27FC236}">
                <a16:creationId xmlns:a16="http://schemas.microsoft.com/office/drawing/2014/main" id="{6AF09EE0-CBBA-4DAF-EF04-049EE1FC3DC3}"/>
              </a:ext>
            </a:extLst>
          </p:cNvPr>
          <p:cNvSpPr txBox="1"/>
          <p:nvPr/>
        </p:nvSpPr>
        <p:spPr>
          <a:xfrm>
            <a:off x="1878494" y="876230"/>
            <a:ext cx="9134060" cy="400110"/>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RESULTS OBTAINED FROM MODEL TRAINING BEFORE APPLYING GAN </a:t>
            </a:r>
          </a:p>
        </p:txBody>
      </p:sp>
      <p:sp>
        <p:nvSpPr>
          <p:cNvPr id="5" name="TextBox 4">
            <a:extLst>
              <a:ext uri="{FF2B5EF4-FFF2-40B4-BE49-F238E27FC236}">
                <a16:creationId xmlns:a16="http://schemas.microsoft.com/office/drawing/2014/main" id="{FB9B6285-80F8-4E8C-3025-9B7C9AFCC74E}"/>
              </a:ext>
            </a:extLst>
          </p:cNvPr>
          <p:cNvSpPr txBox="1"/>
          <p:nvPr/>
        </p:nvSpPr>
        <p:spPr>
          <a:xfrm>
            <a:off x="2057400" y="5436263"/>
            <a:ext cx="8239539"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The best accuracy obtained was 52% using </a:t>
            </a:r>
            <a:r>
              <a:rPr lang="en-IN" sz="2000" dirty="0" err="1">
                <a:latin typeface="Times New Roman" panose="02020603050405020304" pitchFamily="18" charset="0"/>
                <a:cs typeface="Times New Roman" panose="02020603050405020304" pitchFamily="18" charset="0"/>
              </a:rPr>
              <a:t>SqueezeNet</a:t>
            </a:r>
            <a:r>
              <a:rPr lang="en-IN" sz="2000"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77323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1406D7-05F4-A05F-FC71-4B7CC648934C}"/>
              </a:ext>
            </a:extLst>
          </p:cNvPr>
          <p:cNvSpPr>
            <a:spLocks noGrp="1"/>
          </p:cNvSpPr>
          <p:nvPr>
            <p:ph sz="half" idx="2"/>
          </p:nvPr>
        </p:nvSpPr>
        <p:spPr>
          <a:xfrm>
            <a:off x="1550564" y="1123122"/>
            <a:ext cx="9491810" cy="5141500"/>
          </a:xfrm>
        </p:spPr>
        <p:txBody>
          <a:bodyPr>
            <a:normAutofit/>
          </a:bodyPr>
          <a:lstStyle/>
          <a:p>
            <a:r>
              <a:rPr lang="en-IN" sz="2000" dirty="0">
                <a:solidFill>
                  <a:schemeClr val="tx1"/>
                </a:solidFill>
                <a:latin typeface="Times New Roman" panose="02020603050405020304" pitchFamily="18" charset="0"/>
                <a:cs typeface="Times New Roman" panose="02020603050405020304" pitchFamily="18" charset="0"/>
              </a:rPr>
              <a:t>RESULTS OBTAINED FROM MODEL TRAINING AFTER APPLYING GAN</a:t>
            </a:r>
          </a:p>
        </p:txBody>
      </p:sp>
      <p:graphicFrame>
        <p:nvGraphicFramePr>
          <p:cNvPr id="9" name="Content Placeholder 8">
            <a:extLst>
              <a:ext uri="{FF2B5EF4-FFF2-40B4-BE49-F238E27FC236}">
                <a16:creationId xmlns:a16="http://schemas.microsoft.com/office/drawing/2014/main" id="{AA2CF52B-CA67-CB34-B0CB-9E3097FA745D}"/>
              </a:ext>
            </a:extLst>
          </p:cNvPr>
          <p:cNvGraphicFramePr>
            <a:graphicFrameLocks noGrp="1"/>
          </p:cNvGraphicFramePr>
          <p:nvPr>
            <p:ph sz="half" idx="15"/>
            <p:extLst>
              <p:ext uri="{D42A27DB-BD31-4B8C-83A1-F6EECF244321}">
                <p14:modId xmlns:p14="http://schemas.microsoft.com/office/powerpoint/2010/main" val="2196998526"/>
              </p:ext>
            </p:extLst>
          </p:nvPr>
        </p:nvGraphicFramePr>
        <p:xfrm>
          <a:off x="1979270" y="1679713"/>
          <a:ext cx="8309805" cy="3771963"/>
        </p:xfrm>
        <a:graphic>
          <a:graphicData uri="http://schemas.openxmlformats.org/drawingml/2006/table">
            <a:tbl>
              <a:tblPr firstRow="1" bandRow="1">
                <a:tableStyleId>{D7AC3CCA-C797-4891-BE02-D94E43425B78}</a:tableStyleId>
              </a:tblPr>
              <a:tblGrid>
                <a:gridCol w="1661961">
                  <a:extLst>
                    <a:ext uri="{9D8B030D-6E8A-4147-A177-3AD203B41FA5}">
                      <a16:colId xmlns:a16="http://schemas.microsoft.com/office/drawing/2014/main" val="1461445438"/>
                    </a:ext>
                  </a:extLst>
                </a:gridCol>
                <a:gridCol w="1661961">
                  <a:extLst>
                    <a:ext uri="{9D8B030D-6E8A-4147-A177-3AD203B41FA5}">
                      <a16:colId xmlns:a16="http://schemas.microsoft.com/office/drawing/2014/main" val="3416613399"/>
                    </a:ext>
                  </a:extLst>
                </a:gridCol>
                <a:gridCol w="1661961">
                  <a:extLst>
                    <a:ext uri="{9D8B030D-6E8A-4147-A177-3AD203B41FA5}">
                      <a16:colId xmlns:a16="http://schemas.microsoft.com/office/drawing/2014/main" val="1476365212"/>
                    </a:ext>
                  </a:extLst>
                </a:gridCol>
                <a:gridCol w="1661961">
                  <a:extLst>
                    <a:ext uri="{9D8B030D-6E8A-4147-A177-3AD203B41FA5}">
                      <a16:colId xmlns:a16="http://schemas.microsoft.com/office/drawing/2014/main" val="377087752"/>
                    </a:ext>
                  </a:extLst>
                </a:gridCol>
                <a:gridCol w="1661961">
                  <a:extLst>
                    <a:ext uri="{9D8B030D-6E8A-4147-A177-3AD203B41FA5}">
                      <a16:colId xmlns:a16="http://schemas.microsoft.com/office/drawing/2014/main" val="2517517415"/>
                    </a:ext>
                  </a:extLst>
                </a:gridCol>
              </a:tblGrid>
              <a:tr h="791955">
                <a:tc>
                  <a:txBody>
                    <a:bodyPr/>
                    <a:lstStyle/>
                    <a:p>
                      <a:pPr algn="ctr"/>
                      <a:r>
                        <a:rPr lang="en-IN" dirty="0">
                          <a:latin typeface="Times New Roman" panose="02020603050405020304" pitchFamily="18" charset="0"/>
                          <a:cs typeface="Times New Roman" panose="02020603050405020304" pitchFamily="18" charset="0"/>
                        </a:rPr>
                        <a:t>Model     </a:t>
                      </a:r>
                    </a:p>
                  </a:txBody>
                  <a:tcPr/>
                </a:tc>
                <a:tc>
                  <a:txBody>
                    <a:bodyPr/>
                    <a:lstStyle/>
                    <a:p>
                      <a:pPr algn="ctr"/>
                      <a:r>
                        <a:rPr lang="en-IN" dirty="0">
                          <a:latin typeface="Times New Roman" panose="02020603050405020304" pitchFamily="18" charset="0"/>
                          <a:cs typeface="Times New Roman" panose="02020603050405020304" pitchFamily="18" charset="0"/>
                        </a:rPr>
                        <a:t>Precision(%)</a:t>
                      </a:r>
                    </a:p>
                  </a:txBody>
                  <a:tcPr/>
                </a:tc>
                <a:tc>
                  <a:txBody>
                    <a:bodyPr/>
                    <a:lstStyle/>
                    <a:p>
                      <a:pPr algn="ctr"/>
                      <a:r>
                        <a:rPr lang="en-IN" dirty="0">
                          <a:latin typeface="Times New Roman" panose="02020603050405020304" pitchFamily="18" charset="0"/>
                          <a:cs typeface="Times New Roman" panose="02020603050405020304" pitchFamily="18" charset="0"/>
                        </a:rPr>
                        <a:t>Recall(%)</a:t>
                      </a:r>
                    </a:p>
                  </a:txBody>
                  <a:tcPr/>
                </a:tc>
                <a:tc>
                  <a:txBody>
                    <a:bodyPr/>
                    <a:lstStyle/>
                    <a:p>
                      <a:pPr algn="ctr"/>
                      <a:r>
                        <a:rPr lang="en-IN" dirty="0">
                          <a:latin typeface="Times New Roman" panose="02020603050405020304" pitchFamily="18" charset="0"/>
                          <a:cs typeface="Times New Roman" panose="02020603050405020304" pitchFamily="18" charset="0"/>
                        </a:rPr>
                        <a:t>F1 Score(%)</a:t>
                      </a:r>
                    </a:p>
                  </a:txBody>
                  <a:tcPr/>
                </a:tc>
                <a:tc>
                  <a:txBody>
                    <a:bodyPr/>
                    <a:lstStyle/>
                    <a:p>
                      <a:pPr algn="ctr"/>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933605000"/>
                  </a:ext>
                </a:extLst>
              </a:tr>
              <a:tr h="745002">
                <a:tc>
                  <a:txBody>
                    <a:bodyPr/>
                    <a:lstStyle/>
                    <a:p>
                      <a:pPr algn="ctr"/>
                      <a:r>
                        <a:rPr lang="en-IN" dirty="0" err="1">
                          <a:latin typeface="Times New Roman" panose="02020603050405020304" pitchFamily="18" charset="0"/>
                          <a:cs typeface="Times New Roman" panose="02020603050405020304" pitchFamily="18" charset="0"/>
                        </a:rPr>
                        <a:t>SqueezeNet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28</a:t>
                      </a:r>
                    </a:p>
                  </a:txBody>
                  <a:tcPr/>
                </a:tc>
                <a:tc>
                  <a:txBody>
                    <a:bodyPr/>
                    <a:lstStyle/>
                    <a:p>
                      <a:pPr algn="ctr"/>
                      <a:r>
                        <a:rPr lang="en-IN" dirty="0"/>
                        <a:t>53</a:t>
                      </a:r>
                    </a:p>
                  </a:txBody>
                  <a:tcPr/>
                </a:tc>
                <a:tc>
                  <a:txBody>
                    <a:bodyPr/>
                    <a:lstStyle/>
                    <a:p>
                      <a:pPr algn="ctr"/>
                      <a:r>
                        <a:rPr lang="en-IN" dirty="0"/>
                        <a:t>37</a:t>
                      </a:r>
                    </a:p>
                  </a:txBody>
                  <a:tcPr/>
                </a:tc>
                <a:tc>
                  <a:txBody>
                    <a:bodyPr/>
                    <a:lstStyle/>
                    <a:p>
                      <a:pPr algn="ctr"/>
                      <a:r>
                        <a:rPr lang="en-IN" dirty="0"/>
                        <a:t>53±0.9</a:t>
                      </a:r>
                    </a:p>
                  </a:txBody>
                  <a:tcPr/>
                </a:tc>
                <a:extLst>
                  <a:ext uri="{0D108BD9-81ED-4DB2-BD59-A6C34878D82A}">
                    <a16:rowId xmlns:a16="http://schemas.microsoft.com/office/drawing/2014/main" val="1196641717"/>
                  </a:ext>
                </a:extLst>
              </a:tr>
              <a:tr h="745002">
                <a:tc>
                  <a:txBody>
                    <a:bodyPr/>
                    <a:lstStyle/>
                    <a:p>
                      <a:pPr algn="ctr"/>
                      <a:r>
                        <a:rPr lang="en-IN" dirty="0" err="1">
                          <a:latin typeface="Times New Roman" panose="02020603050405020304" pitchFamily="18" charset="0"/>
                          <a:cs typeface="Times New Roman" panose="02020603050405020304" pitchFamily="18" charset="0"/>
                        </a:rPr>
                        <a:t>GoogleNet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28</a:t>
                      </a:r>
                    </a:p>
                  </a:txBody>
                  <a:tcPr/>
                </a:tc>
                <a:tc>
                  <a:txBody>
                    <a:bodyPr/>
                    <a:lstStyle/>
                    <a:p>
                      <a:pPr algn="ctr"/>
                      <a:r>
                        <a:rPr lang="en-IN" dirty="0"/>
                        <a:t>53</a:t>
                      </a:r>
                    </a:p>
                  </a:txBody>
                  <a:tcPr/>
                </a:tc>
                <a:tc>
                  <a:txBody>
                    <a:bodyPr/>
                    <a:lstStyle/>
                    <a:p>
                      <a:pPr algn="ctr"/>
                      <a:r>
                        <a:rPr lang="en-IN" dirty="0"/>
                        <a:t>37</a:t>
                      </a:r>
                    </a:p>
                  </a:txBody>
                  <a:tcPr/>
                </a:tc>
                <a:tc>
                  <a:txBody>
                    <a:bodyPr/>
                    <a:lstStyle/>
                    <a:p>
                      <a:pPr algn="ctr"/>
                      <a:r>
                        <a:rPr lang="en-IN" dirty="0"/>
                        <a:t>53±0.7</a:t>
                      </a:r>
                    </a:p>
                  </a:txBody>
                  <a:tcPr/>
                </a:tc>
                <a:extLst>
                  <a:ext uri="{0D108BD9-81ED-4DB2-BD59-A6C34878D82A}">
                    <a16:rowId xmlns:a16="http://schemas.microsoft.com/office/drawing/2014/main" val="3798964351"/>
                  </a:ext>
                </a:extLst>
              </a:tr>
              <a:tr h="745002">
                <a:tc>
                  <a:txBody>
                    <a:bodyPr/>
                    <a:lstStyle/>
                    <a:p>
                      <a:pPr algn="ctr"/>
                      <a:r>
                        <a:rPr lang="en-IN" dirty="0" err="1">
                          <a:latin typeface="Times New Roman" panose="02020603050405020304" pitchFamily="18" charset="0"/>
                          <a:cs typeface="Times New Roman" panose="02020603050405020304" pitchFamily="18" charset="0"/>
                        </a:rPr>
                        <a:t>XceptionNet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63</a:t>
                      </a:r>
                    </a:p>
                  </a:txBody>
                  <a:tcPr/>
                </a:tc>
                <a:tc>
                  <a:txBody>
                    <a:bodyPr/>
                    <a:lstStyle/>
                    <a:p>
                      <a:pPr algn="ctr"/>
                      <a:r>
                        <a:rPr lang="en-IN" dirty="0"/>
                        <a:t>56</a:t>
                      </a:r>
                    </a:p>
                  </a:txBody>
                  <a:tcPr/>
                </a:tc>
                <a:tc>
                  <a:txBody>
                    <a:bodyPr/>
                    <a:lstStyle/>
                    <a:p>
                      <a:pPr algn="ctr"/>
                      <a:r>
                        <a:rPr lang="en-IN" dirty="0"/>
                        <a:t>45</a:t>
                      </a:r>
                    </a:p>
                  </a:txBody>
                  <a:tcPr/>
                </a:tc>
                <a:tc>
                  <a:txBody>
                    <a:bodyPr/>
                    <a:lstStyle/>
                    <a:p>
                      <a:pPr algn="ctr"/>
                      <a:r>
                        <a:rPr lang="en-IN" dirty="0"/>
                        <a:t>56±0.9</a:t>
                      </a:r>
                    </a:p>
                  </a:txBody>
                  <a:tcPr/>
                </a:tc>
                <a:extLst>
                  <a:ext uri="{0D108BD9-81ED-4DB2-BD59-A6C34878D82A}">
                    <a16:rowId xmlns:a16="http://schemas.microsoft.com/office/drawing/2014/main" val="2926783866"/>
                  </a:ext>
                </a:extLst>
              </a:tr>
              <a:tr h="745002">
                <a:tc>
                  <a:txBody>
                    <a:bodyPr/>
                    <a:lstStyle/>
                    <a:p>
                      <a:pPr algn="ctr"/>
                      <a:r>
                        <a:rPr lang="en-IN" dirty="0" err="1">
                          <a:latin typeface="Times New Roman" panose="02020603050405020304" pitchFamily="18" charset="0"/>
                          <a:cs typeface="Times New Roman" panose="02020603050405020304" pitchFamily="18" charset="0"/>
                        </a:rPr>
                        <a:t>CoAtNet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28</a:t>
                      </a:r>
                    </a:p>
                  </a:txBody>
                  <a:tcPr/>
                </a:tc>
                <a:tc>
                  <a:txBody>
                    <a:bodyPr/>
                    <a:lstStyle/>
                    <a:p>
                      <a:pPr algn="ctr"/>
                      <a:r>
                        <a:rPr lang="en-IN" dirty="0"/>
                        <a:t>53</a:t>
                      </a:r>
                    </a:p>
                  </a:txBody>
                  <a:tcPr/>
                </a:tc>
                <a:tc>
                  <a:txBody>
                    <a:bodyPr/>
                    <a:lstStyle/>
                    <a:p>
                      <a:pPr algn="ctr"/>
                      <a:r>
                        <a:rPr lang="en-IN" dirty="0"/>
                        <a:t>37</a:t>
                      </a:r>
                    </a:p>
                  </a:txBody>
                  <a:tcPr/>
                </a:tc>
                <a:tc>
                  <a:txBody>
                    <a:bodyPr/>
                    <a:lstStyle/>
                    <a:p>
                      <a:pPr algn="ctr"/>
                      <a:r>
                        <a:rPr lang="en-IN" dirty="0"/>
                        <a:t>53±0.9</a:t>
                      </a:r>
                    </a:p>
                  </a:txBody>
                  <a:tcPr/>
                </a:tc>
                <a:extLst>
                  <a:ext uri="{0D108BD9-81ED-4DB2-BD59-A6C34878D82A}">
                    <a16:rowId xmlns:a16="http://schemas.microsoft.com/office/drawing/2014/main" val="2542410075"/>
                  </a:ext>
                </a:extLst>
              </a:tr>
            </a:tbl>
          </a:graphicData>
        </a:graphic>
      </p:graphicFrame>
      <p:sp>
        <p:nvSpPr>
          <p:cNvPr id="2" name="TextBox 1">
            <a:extLst>
              <a:ext uri="{FF2B5EF4-FFF2-40B4-BE49-F238E27FC236}">
                <a16:creationId xmlns:a16="http://schemas.microsoft.com/office/drawing/2014/main" id="{C58CB6D4-ACA9-231D-15BB-BF83774C6305}"/>
              </a:ext>
            </a:extLst>
          </p:cNvPr>
          <p:cNvSpPr txBox="1"/>
          <p:nvPr/>
        </p:nvSpPr>
        <p:spPr>
          <a:xfrm>
            <a:off x="1979270" y="5734878"/>
            <a:ext cx="673133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The best accuracy obtained was 56% using </a:t>
            </a:r>
            <a:r>
              <a:rPr lang="en-US" sz="2000" dirty="0" err="1">
                <a:latin typeface="Times New Roman" panose="02020603050405020304" pitchFamily="18" charset="0"/>
                <a:cs typeface="Times New Roman" panose="02020603050405020304" pitchFamily="18" charset="0"/>
              </a:rPr>
              <a:t>XceptionNet</a:t>
            </a:r>
            <a:r>
              <a:rPr lang="en-US" sz="2000" dirty="0">
                <a:latin typeface="Times New Roman" panose="02020603050405020304" pitchFamily="18" charset="0"/>
                <a:cs typeface="Times New Roman" panose="02020603050405020304" pitchFamily="18" charset="0"/>
              </a:rPr>
              <a:t> model</a:t>
            </a:r>
            <a:r>
              <a:rPr lang="en-US" dirty="0"/>
              <a:t>.</a:t>
            </a:r>
            <a:endParaRPr lang="en-IN" dirty="0"/>
          </a:p>
        </p:txBody>
      </p:sp>
    </p:spTree>
    <p:extLst>
      <p:ext uri="{BB962C8B-B14F-4D97-AF65-F5344CB8AC3E}">
        <p14:creationId xmlns:p14="http://schemas.microsoft.com/office/powerpoint/2010/main" val="108109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579E-C495-ED4F-0041-FC3C60B1D64F}"/>
              </a:ext>
            </a:extLst>
          </p:cNvPr>
          <p:cNvSpPr>
            <a:spLocks noGrp="1"/>
          </p:cNvSpPr>
          <p:nvPr>
            <p:ph type="title"/>
          </p:nvPr>
        </p:nvSpPr>
        <p:spPr>
          <a:xfrm>
            <a:off x="3460565" y="258418"/>
            <a:ext cx="7965461" cy="798856"/>
          </a:xfrm>
        </p:spPr>
        <p:txBody>
          <a:bodyPr/>
          <a:lstStyle/>
          <a:p>
            <a:r>
              <a:rPr lang="en-IN" dirty="0">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FED2A6BB-2C91-ADA1-B087-FFB5A6E9F5B9}"/>
              </a:ext>
            </a:extLst>
          </p:cNvPr>
          <p:cNvSpPr>
            <a:spLocks noGrp="1"/>
          </p:cNvSpPr>
          <p:nvPr>
            <p:ph sz="half" idx="2"/>
          </p:nvPr>
        </p:nvSpPr>
        <p:spPr>
          <a:xfrm>
            <a:off x="3460565" y="1570382"/>
            <a:ext cx="7965460" cy="4691269"/>
          </a:xfrm>
        </p:spPr>
        <p:txBody>
          <a:bodyPr/>
          <a:lstStyle/>
          <a:p>
            <a:r>
              <a:rPr lang="en-IN"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Background</a:t>
            </a:r>
          </a:p>
          <a:p>
            <a:r>
              <a:rPr lang="en-IN" dirty="0">
                <a:latin typeface="Times New Roman" panose="02020603050405020304" pitchFamily="18" charset="0"/>
                <a:cs typeface="Times New Roman" panose="02020603050405020304" pitchFamily="18" charset="0"/>
              </a:rPr>
              <a:t>Related Work and Literature Review</a:t>
            </a:r>
          </a:p>
          <a:p>
            <a:r>
              <a:rPr lang="en-IN" dirty="0">
                <a:latin typeface="Times New Roman" panose="02020603050405020304" pitchFamily="18" charset="0"/>
                <a:cs typeface="Times New Roman" panose="02020603050405020304" pitchFamily="18" charset="0"/>
              </a:rPr>
              <a:t>Problem Statement</a:t>
            </a:r>
          </a:p>
          <a:p>
            <a:r>
              <a:rPr lang="en-IN" dirty="0">
                <a:latin typeface="Times New Roman" panose="02020603050405020304" pitchFamily="18" charset="0"/>
                <a:cs typeface="Times New Roman" panose="02020603050405020304" pitchFamily="18" charset="0"/>
              </a:rPr>
              <a:t>Methodology</a:t>
            </a:r>
          </a:p>
          <a:p>
            <a:r>
              <a:rPr lang="en-IN" dirty="0">
                <a:latin typeface="Times New Roman" panose="02020603050405020304" pitchFamily="18" charset="0"/>
                <a:cs typeface="Times New Roman" panose="02020603050405020304" pitchFamily="18" charset="0"/>
              </a:rPr>
              <a:t>Experimental Setup</a:t>
            </a:r>
          </a:p>
          <a:p>
            <a:r>
              <a:rPr lang="en-IN" dirty="0">
                <a:latin typeface="Times New Roman" panose="02020603050405020304" pitchFamily="18" charset="0"/>
                <a:cs typeface="Times New Roman" panose="02020603050405020304" pitchFamily="18" charset="0"/>
              </a:rPr>
              <a:t>Results</a:t>
            </a:r>
          </a:p>
          <a:p>
            <a:r>
              <a:rPr lang="en-IN" dirty="0">
                <a:latin typeface="Times New Roman" panose="02020603050405020304" pitchFamily="18" charset="0"/>
                <a:cs typeface="Times New Roman" panose="02020603050405020304" pitchFamily="18" charset="0"/>
              </a:rPr>
              <a:t>Conclusion and Future Work</a:t>
            </a:r>
          </a:p>
          <a:p>
            <a:r>
              <a:rPr lang="en-IN" dirty="0">
                <a:latin typeface="Times New Roman" panose="02020603050405020304" pitchFamily="18" charset="0"/>
                <a:cs typeface="Times New Roman" panose="02020603050405020304" pitchFamily="18" charset="0"/>
              </a:rPr>
              <a:t>Research Paper</a:t>
            </a:r>
          </a:p>
          <a:p>
            <a:r>
              <a:rPr lang="en-IN" dirty="0">
                <a:latin typeface="Times New Roman" panose="02020603050405020304" pitchFamily="18" charset="0"/>
                <a:cs typeface="Times New Roman" panose="02020603050405020304" pitchFamily="18" charset="0"/>
              </a:rPr>
              <a:t>References </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70994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67CA5-E7BE-F552-58DB-03C17642DD01}"/>
              </a:ext>
            </a:extLst>
          </p:cNvPr>
          <p:cNvGraphicFramePr>
            <a:graphicFrameLocks noGrp="1"/>
          </p:cNvGraphicFramePr>
          <p:nvPr>
            <p:extLst>
              <p:ext uri="{D42A27DB-BD31-4B8C-83A1-F6EECF244321}">
                <p14:modId xmlns:p14="http://schemas.microsoft.com/office/powerpoint/2010/main" val="2134788750"/>
              </p:ext>
            </p:extLst>
          </p:nvPr>
        </p:nvGraphicFramePr>
        <p:xfrm>
          <a:off x="2128670" y="940559"/>
          <a:ext cx="8714920" cy="3720893"/>
        </p:xfrm>
        <a:graphic>
          <a:graphicData uri="http://schemas.openxmlformats.org/drawingml/2006/table">
            <a:tbl>
              <a:tblPr firstRow="1" bandRow="1">
                <a:tableStyleId>{D7AC3CCA-C797-4891-BE02-D94E43425B78}</a:tableStyleId>
              </a:tblPr>
              <a:tblGrid>
                <a:gridCol w="1742984">
                  <a:extLst>
                    <a:ext uri="{9D8B030D-6E8A-4147-A177-3AD203B41FA5}">
                      <a16:colId xmlns:a16="http://schemas.microsoft.com/office/drawing/2014/main" val="2531230931"/>
                    </a:ext>
                  </a:extLst>
                </a:gridCol>
                <a:gridCol w="1742984">
                  <a:extLst>
                    <a:ext uri="{9D8B030D-6E8A-4147-A177-3AD203B41FA5}">
                      <a16:colId xmlns:a16="http://schemas.microsoft.com/office/drawing/2014/main" val="1260116664"/>
                    </a:ext>
                  </a:extLst>
                </a:gridCol>
                <a:gridCol w="1742984">
                  <a:extLst>
                    <a:ext uri="{9D8B030D-6E8A-4147-A177-3AD203B41FA5}">
                      <a16:colId xmlns:a16="http://schemas.microsoft.com/office/drawing/2014/main" val="4132504882"/>
                    </a:ext>
                  </a:extLst>
                </a:gridCol>
                <a:gridCol w="1742984">
                  <a:extLst>
                    <a:ext uri="{9D8B030D-6E8A-4147-A177-3AD203B41FA5}">
                      <a16:colId xmlns:a16="http://schemas.microsoft.com/office/drawing/2014/main" val="3238355380"/>
                    </a:ext>
                  </a:extLst>
                </a:gridCol>
                <a:gridCol w="1742984">
                  <a:extLst>
                    <a:ext uri="{9D8B030D-6E8A-4147-A177-3AD203B41FA5}">
                      <a16:colId xmlns:a16="http://schemas.microsoft.com/office/drawing/2014/main" val="3965789115"/>
                    </a:ext>
                  </a:extLst>
                </a:gridCol>
              </a:tblGrid>
              <a:tr h="973511">
                <a:tc>
                  <a:txBody>
                    <a:bodyPr/>
                    <a:lstStyle/>
                    <a:p>
                      <a:pPr algn="ctr"/>
                      <a:r>
                        <a:rPr lang="en-IN" dirty="0">
                          <a:latin typeface="Times New Roman" panose="02020603050405020304" pitchFamily="18" charset="0"/>
                          <a:cs typeface="Times New Roman" panose="02020603050405020304" pitchFamily="18" charset="0"/>
                        </a:rPr>
                        <a:t>Model     </a:t>
                      </a:r>
                    </a:p>
                  </a:txBody>
                  <a:tcPr/>
                </a:tc>
                <a:tc>
                  <a:txBody>
                    <a:bodyPr/>
                    <a:lstStyle/>
                    <a:p>
                      <a:pPr algn="ctr"/>
                      <a:r>
                        <a:rPr lang="en-IN" dirty="0">
                          <a:latin typeface="Times New Roman" panose="02020603050405020304" pitchFamily="18" charset="0"/>
                          <a:cs typeface="Times New Roman" panose="02020603050405020304" pitchFamily="18" charset="0"/>
                        </a:rPr>
                        <a:t>Precision(%)</a:t>
                      </a:r>
                    </a:p>
                  </a:txBody>
                  <a:tcPr/>
                </a:tc>
                <a:tc>
                  <a:txBody>
                    <a:bodyPr/>
                    <a:lstStyle/>
                    <a:p>
                      <a:pPr algn="ctr"/>
                      <a:r>
                        <a:rPr lang="en-IN" dirty="0">
                          <a:latin typeface="Times New Roman" panose="02020603050405020304" pitchFamily="18" charset="0"/>
                          <a:cs typeface="Times New Roman" panose="02020603050405020304" pitchFamily="18" charset="0"/>
                        </a:rPr>
                        <a:t>Recall(%)</a:t>
                      </a:r>
                    </a:p>
                  </a:txBody>
                  <a:tcPr/>
                </a:tc>
                <a:tc>
                  <a:txBody>
                    <a:bodyPr/>
                    <a:lstStyle/>
                    <a:p>
                      <a:pPr algn="ctr"/>
                      <a:r>
                        <a:rPr lang="en-IN" dirty="0">
                          <a:latin typeface="Times New Roman" panose="02020603050405020304" pitchFamily="18" charset="0"/>
                          <a:cs typeface="Times New Roman" panose="02020603050405020304" pitchFamily="18" charset="0"/>
                        </a:rPr>
                        <a:t>F1 Score(%)</a:t>
                      </a:r>
                    </a:p>
                  </a:txBody>
                  <a:tcPr/>
                </a:tc>
                <a:tc>
                  <a:txBody>
                    <a:bodyPr/>
                    <a:lstStyle/>
                    <a:p>
                      <a:pPr algn="ctr"/>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915174917"/>
                  </a:ext>
                </a:extLst>
              </a:tr>
              <a:tr h="915794">
                <a:tc>
                  <a:txBody>
                    <a:bodyPr/>
                    <a:lstStyle/>
                    <a:p>
                      <a:pPr algn="ctr"/>
                      <a:r>
                        <a:rPr lang="en-IN" dirty="0">
                          <a:latin typeface="Times New Roman" panose="02020603050405020304" pitchFamily="18" charset="0"/>
                          <a:cs typeface="Times New Roman" panose="02020603050405020304" pitchFamily="18" charset="0"/>
                        </a:rPr>
                        <a:t>Genetic </a:t>
                      </a:r>
                    </a:p>
                    <a:p>
                      <a:pPr algn="ctr"/>
                      <a:r>
                        <a:rPr lang="en-IN" dirty="0">
                          <a:latin typeface="Times New Roman" panose="02020603050405020304" pitchFamily="18" charset="0"/>
                          <a:cs typeface="Times New Roman" panose="02020603050405020304" pitchFamily="18" charset="0"/>
                        </a:rPr>
                        <a:t>Algorithm</a:t>
                      </a:r>
                    </a:p>
                  </a:txBody>
                  <a:tcPr/>
                </a:tc>
                <a:tc>
                  <a:txBody>
                    <a:bodyPr/>
                    <a:lstStyle/>
                    <a:p>
                      <a:pPr algn="ctr"/>
                      <a:r>
                        <a:rPr lang="en-IN" dirty="0"/>
                        <a:t>96.72</a:t>
                      </a:r>
                    </a:p>
                  </a:txBody>
                  <a:tcPr/>
                </a:tc>
                <a:tc>
                  <a:txBody>
                    <a:bodyPr/>
                    <a:lstStyle/>
                    <a:p>
                      <a:pPr algn="ctr"/>
                      <a:r>
                        <a:rPr lang="en-IN" dirty="0"/>
                        <a:t>95.43</a:t>
                      </a:r>
                    </a:p>
                  </a:txBody>
                  <a:tcPr/>
                </a:tc>
                <a:tc>
                  <a:txBody>
                    <a:bodyPr/>
                    <a:lstStyle/>
                    <a:p>
                      <a:pPr algn="ctr"/>
                      <a:r>
                        <a:rPr lang="en-IN" dirty="0"/>
                        <a:t>96.01</a:t>
                      </a:r>
                    </a:p>
                  </a:txBody>
                  <a:tcPr/>
                </a:tc>
                <a:tc>
                  <a:txBody>
                    <a:bodyPr/>
                    <a:lstStyle/>
                    <a:p>
                      <a:pPr algn="ctr"/>
                      <a:r>
                        <a:rPr lang="en-IN" dirty="0"/>
                        <a:t>96</a:t>
                      </a:r>
                    </a:p>
                  </a:txBody>
                  <a:tcPr/>
                </a:tc>
                <a:extLst>
                  <a:ext uri="{0D108BD9-81ED-4DB2-BD59-A6C34878D82A}">
                    <a16:rowId xmlns:a16="http://schemas.microsoft.com/office/drawing/2014/main" val="1364392045"/>
                  </a:ext>
                </a:extLst>
              </a:tr>
              <a:tr h="915794">
                <a:tc>
                  <a:txBody>
                    <a:bodyPr/>
                    <a:lstStyle/>
                    <a:p>
                      <a:pPr algn="ctr"/>
                      <a:r>
                        <a:rPr lang="en-IN" dirty="0">
                          <a:latin typeface="Times New Roman" panose="02020603050405020304" pitchFamily="18" charset="0"/>
                          <a:cs typeface="Times New Roman" panose="02020603050405020304" pitchFamily="18" charset="0"/>
                        </a:rPr>
                        <a:t>Particle Swarm</a:t>
                      </a:r>
                    </a:p>
                    <a:p>
                      <a:pPr algn="ctr"/>
                      <a:r>
                        <a:rPr lang="en-IN" dirty="0">
                          <a:latin typeface="Times New Roman" panose="02020603050405020304" pitchFamily="18" charset="0"/>
                          <a:cs typeface="Times New Roman" panose="02020603050405020304" pitchFamily="18" charset="0"/>
                        </a:rPr>
                        <a:t>Optimization</a:t>
                      </a:r>
                    </a:p>
                  </a:txBody>
                  <a:tcPr/>
                </a:tc>
                <a:tc>
                  <a:txBody>
                    <a:bodyPr/>
                    <a:lstStyle/>
                    <a:p>
                      <a:pPr algn="ctr"/>
                      <a:r>
                        <a:rPr lang="en-IN" dirty="0"/>
                        <a:t>94.3</a:t>
                      </a:r>
                    </a:p>
                  </a:txBody>
                  <a:tcPr/>
                </a:tc>
                <a:tc>
                  <a:txBody>
                    <a:bodyPr/>
                    <a:lstStyle/>
                    <a:p>
                      <a:pPr algn="ctr"/>
                      <a:r>
                        <a:rPr lang="en-IN" dirty="0"/>
                        <a:t>94.7</a:t>
                      </a:r>
                    </a:p>
                  </a:txBody>
                  <a:tcPr/>
                </a:tc>
                <a:tc>
                  <a:txBody>
                    <a:bodyPr/>
                    <a:lstStyle/>
                    <a:p>
                      <a:pPr algn="ctr"/>
                      <a:r>
                        <a:rPr lang="en-IN" dirty="0"/>
                        <a:t>95.52</a:t>
                      </a:r>
                    </a:p>
                  </a:txBody>
                  <a:tcPr/>
                </a:tc>
                <a:tc>
                  <a:txBody>
                    <a:bodyPr/>
                    <a:lstStyle/>
                    <a:p>
                      <a:pPr algn="ctr"/>
                      <a:r>
                        <a:rPr lang="en-IN" dirty="0"/>
                        <a:t>95.50</a:t>
                      </a:r>
                    </a:p>
                  </a:txBody>
                  <a:tcPr/>
                </a:tc>
                <a:extLst>
                  <a:ext uri="{0D108BD9-81ED-4DB2-BD59-A6C34878D82A}">
                    <a16:rowId xmlns:a16="http://schemas.microsoft.com/office/drawing/2014/main" val="2500102933"/>
                  </a:ext>
                </a:extLst>
              </a:tr>
              <a:tr h="915794">
                <a:tc>
                  <a:txBody>
                    <a:bodyPr/>
                    <a:lstStyle/>
                    <a:p>
                      <a:pPr algn="ctr"/>
                      <a:r>
                        <a:rPr lang="en-IN" dirty="0">
                          <a:latin typeface="Times New Roman" panose="02020603050405020304" pitchFamily="18" charset="0"/>
                          <a:cs typeface="Times New Roman" panose="02020603050405020304" pitchFamily="18" charset="0"/>
                        </a:rPr>
                        <a:t>Grey Wolf </a:t>
                      </a:r>
                    </a:p>
                    <a:p>
                      <a:pPr algn="ctr"/>
                      <a:r>
                        <a:rPr lang="en-IN" dirty="0">
                          <a:latin typeface="Times New Roman" panose="02020603050405020304" pitchFamily="18" charset="0"/>
                          <a:cs typeface="Times New Roman" panose="02020603050405020304" pitchFamily="18" charset="0"/>
                        </a:rPr>
                        <a:t>Optimization</a:t>
                      </a:r>
                    </a:p>
                  </a:txBody>
                  <a:tcPr/>
                </a:tc>
                <a:tc>
                  <a:txBody>
                    <a:bodyPr/>
                    <a:lstStyle/>
                    <a:p>
                      <a:pPr algn="ctr"/>
                      <a:r>
                        <a:rPr lang="en-IN" dirty="0"/>
                        <a:t>96.51</a:t>
                      </a:r>
                    </a:p>
                  </a:txBody>
                  <a:tcPr/>
                </a:tc>
                <a:tc>
                  <a:txBody>
                    <a:bodyPr/>
                    <a:lstStyle/>
                    <a:p>
                      <a:pPr algn="ctr"/>
                      <a:r>
                        <a:rPr lang="en-IN" dirty="0"/>
                        <a:t>96.50</a:t>
                      </a:r>
                    </a:p>
                  </a:txBody>
                  <a:tcPr/>
                </a:tc>
                <a:tc>
                  <a:txBody>
                    <a:bodyPr/>
                    <a:lstStyle/>
                    <a:p>
                      <a:pPr algn="ctr"/>
                      <a:r>
                        <a:rPr lang="en-IN" dirty="0"/>
                        <a:t>96.50</a:t>
                      </a:r>
                    </a:p>
                  </a:txBody>
                  <a:tcPr/>
                </a:tc>
                <a:tc>
                  <a:txBody>
                    <a:bodyPr/>
                    <a:lstStyle/>
                    <a:p>
                      <a:pPr algn="ctr"/>
                      <a:r>
                        <a:rPr lang="en-IN" dirty="0"/>
                        <a:t>96.5</a:t>
                      </a:r>
                    </a:p>
                  </a:txBody>
                  <a:tcPr/>
                </a:tc>
                <a:extLst>
                  <a:ext uri="{0D108BD9-81ED-4DB2-BD59-A6C34878D82A}">
                    <a16:rowId xmlns:a16="http://schemas.microsoft.com/office/drawing/2014/main" val="3744718805"/>
                  </a:ext>
                </a:extLst>
              </a:tr>
            </a:tbl>
          </a:graphicData>
        </a:graphic>
      </p:graphicFrame>
      <p:sp>
        <p:nvSpPr>
          <p:cNvPr id="5" name="TextBox 4">
            <a:extLst>
              <a:ext uri="{FF2B5EF4-FFF2-40B4-BE49-F238E27FC236}">
                <a16:creationId xmlns:a16="http://schemas.microsoft.com/office/drawing/2014/main" id="{0C7C2BCA-A1D4-8701-45D1-D7D653C5BB88}"/>
              </a:ext>
            </a:extLst>
          </p:cNvPr>
          <p:cNvSpPr txBox="1"/>
          <p:nvPr/>
        </p:nvSpPr>
        <p:spPr>
          <a:xfrm>
            <a:off x="2325757" y="55371"/>
            <a:ext cx="7692886" cy="677108"/>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Results obtained by applying Metaheuristic Algorithms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20499DBB-B4B2-82CD-2C76-0B645556C575}"/>
              </a:ext>
            </a:extLst>
          </p:cNvPr>
          <p:cNvSpPr txBox="1"/>
          <p:nvPr/>
        </p:nvSpPr>
        <p:spPr>
          <a:xfrm>
            <a:off x="2032552" y="4900309"/>
            <a:ext cx="8279296" cy="369332"/>
          </a:xfrm>
          <a:prstGeom prst="rect">
            <a:avLst/>
          </a:prstGeom>
          <a:noFill/>
        </p:spPr>
        <p:txBody>
          <a:bodyPr wrap="square" rtlCol="0">
            <a:spAutoFit/>
          </a:bodyPr>
          <a:lstStyle/>
          <a:p>
            <a:r>
              <a:rPr lang="en-IN" dirty="0"/>
              <a:t>The best accuracy obtained was 96.5% using Grey Wolf Optimization Algorithm.</a:t>
            </a:r>
          </a:p>
        </p:txBody>
      </p:sp>
    </p:spTree>
    <p:extLst>
      <p:ext uri="{BB962C8B-B14F-4D97-AF65-F5344CB8AC3E}">
        <p14:creationId xmlns:p14="http://schemas.microsoft.com/office/powerpoint/2010/main" val="338340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6A3D48-57FB-5E8E-CA33-4AE994EDD15F}"/>
              </a:ext>
            </a:extLst>
          </p:cNvPr>
          <p:cNvSpPr txBox="1"/>
          <p:nvPr/>
        </p:nvSpPr>
        <p:spPr>
          <a:xfrm>
            <a:off x="194816" y="3270008"/>
            <a:ext cx="5901184" cy="369332"/>
          </a:xfrm>
          <a:prstGeom prst="rect">
            <a:avLst/>
          </a:prstGeom>
          <a:noFill/>
        </p:spPr>
        <p:txBody>
          <a:bodyPr wrap="square" rtlCol="0">
            <a:spAutoFit/>
          </a:bodyPr>
          <a:lstStyle/>
          <a:p>
            <a:r>
              <a:rPr lang="en-IN" dirty="0"/>
              <a:t>Results obtained by applying Genetic Algorithm</a:t>
            </a:r>
          </a:p>
        </p:txBody>
      </p:sp>
      <p:sp>
        <p:nvSpPr>
          <p:cNvPr id="6" name="TextBox 5">
            <a:extLst>
              <a:ext uri="{FF2B5EF4-FFF2-40B4-BE49-F238E27FC236}">
                <a16:creationId xmlns:a16="http://schemas.microsoft.com/office/drawing/2014/main" id="{0162D13C-F43F-07B6-861D-73FA5C774353}"/>
              </a:ext>
            </a:extLst>
          </p:cNvPr>
          <p:cNvSpPr txBox="1"/>
          <p:nvPr/>
        </p:nvSpPr>
        <p:spPr>
          <a:xfrm>
            <a:off x="7772400" y="3326335"/>
            <a:ext cx="5029199" cy="369332"/>
          </a:xfrm>
          <a:prstGeom prst="rect">
            <a:avLst/>
          </a:prstGeom>
          <a:noFill/>
        </p:spPr>
        <p:txBody>
          <a:bodyPr wrap="square" rtlCol="0">
            <a:spAutoFit/>
          </a:bodyPr>
          <a:lstStyle/>
          <a:p>
            <a:r>
              <a:rPr lang="en-IN" dirty="0"/>
              <a:t>Results obtained by applying PSO.</a:t>
            </a:r>
          </a:p>
        </p:txBody>
      </p:sp>
      <p:pic>
        <p:nvPicPr>
          <p:cNvPr id="8" name="Picture 7">
            <a:extLst>
              <a:ext uri="{FF2B5EF4-FFF2-40B4-BE49-F238E27FC236}">
                <a16:creationId xmlns:a16="http://schemas.microsoft.com/office/drawing/2014/main" id="{15528850-7A19-BA5B-CBBA-F187A1CD95D3}"/>
              </a:ext>
            </a:extLst>
          </p:cNvPr>
          <p:cNvPicPr>
            <a:picLocks noChangeAspect="1"/>
          </p:cNvPicPr>
          <p:nvPr/>
        </p:nvPicPr>
        <p:blipFill>
          <a:blip r:embed="rId2"/>
          <a:stretch>
            <a:fillRect/>
          </a:stretch>
        </p:blipFill>
        <p:spPr>
          <a:xfrm>
            <a:off x="194816" y="55961"/>
            <a:ext cx="3269397" cy="3050045"/>
          </a:xfrm>
          <a:prstGeom prst="rect">
            <a:avLst/>
          </a:prstGeom>
        </p:spPr>
      </p:pic>
      <p:pic>
        <p:nvPicPr>
          <p:cNvPr id="10" name="Picture 9">
            <a:extLst>
              <a:ext uri="{FF2B5EF4-FFF2-40B4-BE49-F238E27FC236}">
                <a16:creationId xmlns:a16="http://schemas.microsoft.com/office/drawing/2014/main" id="{CEB9238A-5A28-7E7C-29D9-1D5193DA10C1}"/>
              </a:ext>
            </a:extLst>
          </p:cNvPr>
          <p:cNvPicPr>
            <a:picLocks noChangeAspect="1"/>
          </p:cNvPicPr>
          <p:nvPr/>
        </p:nvPicPr>
        <p:blipFill>
          <a:blip r:embed="rId3"/>
          <a:stretch>
            <a:fillRect/>
          </a:stretch>
        </p:blipFill>
        <p:spPr>
          <a:xfrm>
            <a:off x="3692538" y="0"/>
            <a:ext cx="3751871" cy="2993006"/>
          </a:xfrm>
          <a:prstGeom prst="rect">
            <a:avLst/>
          </a:prstGeom>
        </p:spPr>
      </p:pic>
      <p:pic>
        <p:nvPicPr>
          <p:cNvPr id="12" name="Picture 11">
            <a:extLst>
              <a:ext uri="{FF2B5EF4-FFF2-40B4-BE49-F238E27FC236}">
                <a16:creationId xmlns:a16="http://schemas.microsoft.com/office/drawing/2014/main" id="{2B868B60-F3F8-20B3-908E-E900925C2BEC}"/>
              </a:ext>
            </a:extLst>
          </p:cNvPr>
          <p:cNvPicPr>
            <a:picLocks noChangeAspect="1"/>
          </p:cNvPicPr>
          <p:nvPr/>
        </p:nvPicPr>
        <p:blipFill>
          <a:blip r:embed="rId4"/>
          <a:stretch>
            <a:fillRect/>
          </a:stretch>
        </p:blipFill>
        <p:spPr>
          <a:xfrm>
            <a:off x="7672734" y="45731"/>
            <a:ext cx="3674997" cy="2947275"/>
          </a:xfrm>
          <a:prstGeom prst="rect">
            <a:avLst/>
          </a:prstGeom>
        </p:spPr>
      </p:pic>
      <p:pic>
        <p:nvPicPr>
          <p:cNvPr id="14" name="Picture 13">
            <a:extLst>
              <a:ext uri="{FF2B5EF4-FFF2-40B4-BE49-F238E27FC236}">
                <a16:creationId xmlns:a16="http://schemas.microsoft.com/office/drawing/2014/main" id="{AF9E5B36-E4B4-7920-A326-A1A496BC7016}"/>
              </a:ext>
            </a:extLst>
          </p:cNvPr>
          <p:cNvPicPr>
            <a:picLocks noChangeAspect="1"/>
          </p:cNvPicPr>
          <p:nvPr/>
        </p:nvPicPr>
        <p:blipFill>
          <a:blip r:embed="rId5"/>
          <a:stretch>
            <a:fillRect/>
          </a:stretch>
        </p:blipFill>
        <p:spPr>
          <a:xfrm>
            <a:off x="194816" y="3639340"/>
            <a:ext cx="3365989" cy="3124795"/>
          </a:xfrm>
          <a:prstGeom prst="rect">
            <a:avLst/>
          </a:prstGeom>
        </p:spPr>
      </p:pic>
      <p:pic>
        <p:nvPicPr>
          <p:cNvPr id="16" name="Picture 15">
            <a:extLst>
              <a:ext uri="{FF2B5EF4-FFF2-40B4-BE49-F238E27FC236}">
                <a16:creationId xmlns:a16="http://schemas.microsoft.com/office/drawing/2014/main" id="{CF2A644E-C316-EC79-2549-7ADF8C701D6B}"/>
              </a:ext>
            </a:extLst>
          </p:cNvPr>
          <p:cNvPicPr>
            <a:picLocks noChangeAspect="1"/>
          </p:cNvPicPr>
          <p:nvPr/>
        </p:nvPicPr>
        <p:blipFill>
          <a:blip r:embed="rId6"/>
          <a:stretch>
            <a:fillRect/>
          </a:stretch>
        </p:blipFill>
        <p:spPr>
          <a:xfrm>
            <a:off x="3790667" y="3639340"/>
            <a:ext cx="3751871" cy="2979271"/>
          </a:xfrm>
          <a:prstGeom prst="rect">
            <a:avLst/>
          </a:prstGeom>
        </p:spPr>
      </p:pic>
      <p:pic>
        <p:nvPicPr>
          <p:cNvPr id="18" name="Picture 17">
            <a:extLst>
              <a:ext uri="{FF2B5EF4-FFF2-40B4-BE49-F238E27FC236}">
                <a16:creationId xmlns:a16="http://schemas.microsoft.com/office/drawing/2014/main" id="{7A9C12E8-6981-2127-FDC8-15A85298D580}"/>
              </a:ext>
            </a:extLst>
          </p:cNvPr>
          <p:cNvPicPr>
            <a:picLocks noChangeAspect="1"/>
          </p:cNvPicPr>
          <p:nvPr/>
        </p:nvPicPr>
        <p:blipFill>
          <a:blip r:embed="rId7"/>
          <a:stretch>
            <a:fillRect/>
          </a:stretch>
        </p:blipFill>
        <p:spPr>
          <a:xfrm>
            <a:off x="7779027" y="3695667"/>
            <a:ext cx="3751871" cy="2995101"/>
          </a:xfrm>
          <a:prstGeom prst="rect">
            <a:avLst/>
          </a:prstGeom>
        </p:spPr>
      </p:pic>
    </p:spTree>
    <p:extLst>
      <p:ext uri="{BB962C8B-B14F-4D97-AF65-F5344CB8AC3E}">
        <p14:creationId xmlns:p14="http://schemas.microsoft.com/office/powerpoint/2010/main" val="9163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E6873-1822-56B3-5C53-D8F401672ED9}"/>
              </a:ext>
            </a:extLst>
          </p:cNvPr>
          <p:cNvSpPr txBox="1"/>
          <p:nvPr/>
        </p:nvSpPr>
        <p:spPr>
          <a:xfrm>
            <a:off x="3230216" y="299758"/>
            <a:ext cx="6977271" cy="369332"/>
          </a:xfrm>
          <a:prstGeom prst="rect">
            <a:avLst/>
          </a:prstGeom>
          <a:noFill/>
        </p:spPr>
        <p:txBody>
          <a:bodyPr wrap="square" rtlCol="0">
            <a:spAutoFit/>
          </a:bodyPr>
          <a:lstStyle/>
          <a:p>
            <a:r>
              <a:rPr lang="en-IN" dirty="0"/>
              <a:t>Results obtained by applying Grey Wolf Optimization Algorithm.</a:t>
            </a:r>
          </a:p>
        </p:txBody>
      </p:sp>
      <p:pic>
        <p:nvPicPr>
          <p:cNvPr id="6" name="Picture 5">
            <a:extLst>
              <a:ext uri="{FF2B5EF4-FFF2-40B4-BE49-F238E27FC236}">
                <a16:creationId xmlns:a16="http://schemas.microsoft.com/office/drawing/2014/main" id="{841A50B2-51F9-B6FE-4C26-1610CD3FD802}"/>
              </a:ext>
            </a:extLst>
          </p:cNvPr>
          <p:cNvPicPr>
            <a:picLocks noChangeAspect="1"/>
          </p:cNvPicPr>
          <p:nvPr/>
        </p:nvPicPr>
        <p:blipFill>
          <a:blip r:embed="rId2"/>
          <a:stretch>
            <a:fillRect/>
          </a:stretch>
        </p:blipFill>
        <p:spPr>
          <a:xfrm>
            <a:off x="550376" y="766169"/>
            <a:ext cx="3184312" cy="2951066"/>
          </a:xfrm>
          <a:prstGeom prst="rect">
            <a:avLst/>
          </a:prstGeom>
        </p:spPr>
      </p:pic>
      <p:pic>
        <p:nvPicPr>
          <p:cNvPr id="8" name="Picture 7">
            <a:extLst>
              <a:ext uri="{FF2B5EF4-FFF2-40B4-BE49-F238E27FC236}">
                <a16:creationId xmlns:a16="http://schemas.microsoft.com/office/drawing/2014/main" id="{7962A76B-7706-6699-ECE3-E7E18A4B8648}"/>
              </a:ext>
            </a:extLst>
          </p:cNvPr>
          <p:cNvPicPr>
            <a:picLocks noChangeAspect="1"/>
          </p:cNvPicPr>
          <p:nvPr/>
        </p:nvPicPr>
        <p:blipFill>
          <a:blip r:embed="rId3"/>
          <a:stretch>
            <a:fillRect/>
          </a:stretch>
        </p:blipFill>
        <p:spPr>
          <a:xfrm>
            <a:off x="4111188" y="766170"/>
            <a:ext cx="3865338" cy="2951066"/>
          </a:xfrm>
          <a:prstGeom prst="rect">
            <a:avLst/>
          </a:prstGeom>
        </p:spPr>
      </p:pic>
      <p:pic>
        <p:nvPicPr>
          <p:cNvPr id="10" name="Picture 9">
            <a:extLst>
              <a:ext uri="{FF2B5EF4-FFF2-40B4-BE49-F238E27FC236}">
                <a16:creationId xmlns:a16="http://schemas.microsoft.com/office/drawing/2014/main" id="{C0C84C4D-2AE7-307E-3215-F8EEDAC397D7}"/>
              </a:ext>
            </a:extLst>
          </p:cNvPr>
          <p:cNvPicPr>
            <a:picLocks noChangeAspect="1"/>
          </p:cNvPicPr>
          <p:nvPr/>
        </p:nvPicPr>
        <p:blipFill>
          <a:blip r:embed="rId4"/>
          <a:stretch>
            <a:fillRect/>
          </a:stretch>
        </p:blipFill>
        <p:spPr>
          <a:xfrm>
            <a:off x="8112307" y="766169"/>
            <a:ext cx="3774893" cy="2875638"/>
          </a:xfrm>
          <a:prstGeom prst="rect">
            <a:avLst/>
          </a:prstGeom>
        </p:spPr>
      </p:pic>
    </p:spTree>
    <p:extLst>
      <p:ext uri="{BB962C8B-B14F-4D97-AF65-F5344CB8AC3E}">
        <p14:creationId xmlns:p14="http://schemas.microsoft.com/office/powerpoint/2010/main" val="355067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6A2B8D3-0DA5-48EA-6459-DC52C7A3AEA8}"/>
              </a:ext>
            </a:extLst>
          </p:cNvPr>
          <p:cNvSpPr txBox="1"/>
          <p:nvPr/>
        </p:nvSpPr>
        <p:spPr>
          <a:xfrm>
            <a:off x="3822810" y="226823"/>
            <a:ext cx="3313728" cy="646331"/>
          </a:xfrm>
          <a:prstGeom prst="rect">
            <a:avLst/>
          </a:prstGeom>
          <a:noFill/>
        </p:spPr>
        <p:txBody>
          <a:bodyPr wrap="non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CONCLUSION</a:t>
            </a:r>
            <a:endParaRPr lang="en-US" sz="4000" b="1" dirty="0">
              <a:solidFill>
                <a:schemeClr val="accent6"/>
              </a:solidFill>
              <a:latin typeface="Times New Roman" panose="02020603050405020304" pitchFamily="18" charset="0"/>
              <a:cs typeface="Times New Roman" panose="02020603050405020304" pitchFamily="18" charset="0"/>
            </a:endParaRPr>
          </a:p>
        </p:txBody>
      </p:sp>
      <p:sp>
        <p:nvSpPr>
          <p:cNvPr id="10" name="Rectangle 1">
            <a:extLst>
              <a:ext uri="{FF2B5EF4-FFF2-40B4-BE49-F238E27FC236}">
                <a16:creationId xmlns:a16="http://schemas.microsoft.com/office/drawing/2014/main" id="{90F6EDF1-E922-4F5F-0B7B-FD28947F78B4}"/>
              </a:ext>
            </a:extLst>
          </p:cNvPr>
          <p:cNvSpPr>
            <a:spLocks noChangeArrowheads="1"/>
          </p:cNvSpPr>
          <p:nvPr/>
        </p:nvSpPr>
        <p:spPr bwMode="auto">
          <a:xfrm>
            <a:off x="582653" y="873154"/>
            <a:ext cx="9652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OptiBrainGAN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presents a novel approach to Alzheimer’s disease classification by integrating GAN-generated MRI data augmentation with metaheuristic-optimized deep learning models. By addressing challenges such as data scarcity, feature redundancy, and computational inefficiencies, this framework enhances the accuracy and reliability of Alzheimer’s stage progression classification.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conclusion, this research contributes to medical imaging and AI by providing an efficient and scalable solution for early-stage Alzheimer’s detection.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101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67A615F-05F3-E7A5-1D9F-2755210DA6E4}"/>
              </a:ext>
            </a:extLst>
          </p:cNvPr>
          <p:cNvSpPr>
            <a:spLocks noGrp="1"/>
          </p:cNvSpPr>
          <p:nvPr>
            <p:ph sz="half" idx="1"/>
          </p:nvPr>
        </p:nvSpPr>
        <p:spPr>
          <a:xfrm>
            <a:off x="1570384" y="318053"/>
            <a:ext cx="9862664" cy="5735556"/>
          </a:xfrm>
        </p:spPr>
        <p:txBody>
          <a:bodyPr/>
          <a:lstStyle/>
          <a:p>
            <a:pPr marL="0" indent="0">
              <a:buNone/>
            </a:pPr>
            <a:r>
              <a:rPr lang="en-IN" sz="3600" b="1" dirty="0">
                <a:latin typeface="Times New Roman" panose="02020603050405020304" pitchFamily="18" charset="0"/>
                <a:cs typeface="Times New Roman" panose="02020603050405020304" pitchFamily="18" charset="0"/>
              </a:rPr>
              <a:t>RESEARCH PAPER</a:t>
            </a:r>
          </a:p>
          <a:p>
            <a:pPr marL="0" indent="0">
              <a:buNone/>
            </a:pPr>
            <a:endParaRPr lang="en-IN" sz="3600" b="1" dirty="0">
              <a:latin typeface="Times New Roman" panose="02020603050405020304" pitchFamily="18" charset="0"/>
              <a:cs typeface="Times New Roman" panose="02020603050405020304" pitchFamily="18" charset="0"/>
            </a:endParaRPr>
          </a:p>
          <a:p>
            <a:pPr marL="0" indent="0">
              <a:buNone/>
            </a:pPr>
            <a:r>
              <a:rPr lang="en-US" sz="2000" b="1" dirty="0" err="1">
                <a:solidFill>
                  <a:schemeClr val="tx1"/>
                </a:solidFill>
                <a:latin typeface="Times New Roman" panose="02020603050405020304" pitchFamily="18" charset="0"/>
                <a:cs typeface="Times New Roman" panose="02020603050405020304" pitchFamily="18" charset="0"/>
              </a:rPr>
              <a:t>OptiBrainGAN</a:t>
            </a:r>
            <a:r>
              <a:rPr lang="en-US" sz="2000" b="1" dirty="0">
                <a:solidFill>
                  <a:schemeClr val="tx1"/>
                </a:solidFill>
                <a:latin typeface="Times New Roman" panose="02020603050405020304" pitchFamily="18" charset="0"/>
                <a:cs typeface="Times New Roman" panose="02020603050405020304" pitchFamily="18" charset="0"/>
              </a:rPr>
              <a:t>: GAN generated MRI Data and Metaheuristic-Optimized Deep Learning Models for Alzheimer’s Stage Progression and Classification (First Draft completed and submitted to Guide)</a:t>
            </a:r>
            <a:endParaRPr lang="en-IN" sz="20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2000" b="1" dirty="0">
              <a:solidFill>
                <a:srgbClr val="202C8F"/>
              </a:solidFill>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5404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35D5-6273-FACF-6A2B-3BB8ACABB56B}"/>
              </a:ext>
            </a:extLst>
          </p:cNvPr>
          <p:cNvSpPr>
            <a:spLocks noGrp="1"/>
          </p:cNvSpPr>
          <p:nvPr>
            <p:ph type="title"/>
          </p:nvPr>
        </p:nvSpPr>
        <p:spPr>
          <a:xfrm>
            <a:off x="2534478" y="0"/>
            <a:ext cx="7965461" cy="534970"/>
          </a:xfrm>
        </p:spPr>
        <p:txBody>
          <a:bodyPr/>
          <a:lstStyle/>
          <a:p>
            <a:r>
              <a:rPr lang="en-IN" dirty="0"/>
              <a:t>references</a:t>
            </a:r>
          </a:p>
        </p:txBody>
      </p:sp>
      <p:sp>
        <p:nvSpPr>
          <p:cNvPr id="3" name="Content Placeholder 2">
            <a:extLst>
              <a:ext uri="{FF2B5EF4-FFF2-40B4-BE49-F238E27FC236}">
                <a16:creationId xmlns:a16="http://schemas.microsoft.com/office/drawing/2014/main" id="{F13330C6-1D4B-07DC-FC3E-07FFFB7A2967}"/>
              </a:ext>
            </a:extLst>
          </p:cNvPr>
          <p:cNvSpPr>
            <a:spLocks noGrp="1"/>
          </p:cNvSpPr>
          <p:nvPr>
            <p:ph sz="half" idx="2"/>
          </p:nvPr>
        </p:nvSpPr>
        <p:spPr>
          <a:xfrm>
            <a:off x="2663687" y="978031"/>
            <a:ext cx="8762338" cy="5879969"/>
          </a:xfrm>
        </p:spPr>
        <p:txBody>
          <a:bodyPr>
            <a:normAutofit/>
          </a:bodyPr>
          <a:lstStyle/>
          <a:p>
            <a:pPr algn="just"/>
            <a:r>
              <a:rPr lang="en-IN" dirty="0">
                <a:solidFill>
                  <a:schemeClr val="tx1"/>
                </a:solidFill>
                <a:latin typeface="Times New Roman" panose="02020603050405020304" pitchFamily="18" charset="0"/>
                <a:cs typeface="Times New Roman" panose="02020603050405020304" pitchFamily="18" charset="0"/>
              </a:rPr>
              <a:t>Alzheimer's Disease Neuroimaging Initiative (ADNI) dataset </a:t>
            </a:r>
            <a:r>
              <a:rPr lang="en-IN" dirty="0">
                <a:solidFill>
                  <a:schemeClr val="tx1"/>
                </a:solidFill>
                <a:latin typeface="Times New Roman" panose="02020603050405020304" pitchFamily="18" charset="0"/>
                <a:cs typeface="Times New Roman" panose="02020603050405020304" pitchFamily="18" charset="0"/>
                <a:hlinkClick r:id="rId2"/>
              </a:rPr>
              <a:t>https://adni.loni.usc.edu/</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Shankar, Venkatesh Gauri, Dilip Singh Sisodia, and Preeti </a:t>
            </a:r>
            <a:r>
              <a:rPr lang="en-IN" dirty="0" err="1">
                <a:solidFill>
                  <a:schemeClr val="tx1"/>
                </a:solidFill>
                <a:latin typeface="Times New Roman" panose="02020603050405020304" pitchFamily="18" charset="0"/>
                <a:cs typeface="Times New Roman" panose="02020603050405020304" pitchFamily="18" charset="0"/>
              </a:rPr>
              <a:t>Chandrakar</a:t>
            </a:r>
            <a:r>
              <a:rPr lang="en-IN" dirty="0">
                <a:solidFill>
                  <a:schemeClr val="tx1"/>
                </a:solidFill>
                <a:latin typeface="Times New Roman" panose="02020603050405020304" pitchFamily="18" charset="0"/>
                <a:cs typeface="Times New Roman" panose="02020603050405020304" pitchFamily="18" charset="0"/>
              </a:rPr>
              <a:t>. "An intelligent hierarchical residual attention learning‐based conjoined twin neural network for Alzheimer's stage detection and prediction." Computational Intelligence 39.5 (2023): 783-805.</a:t>
            </a:r>
          </a:p>
          <a:p>
            <a:pPr algn="just"/>
            <a:r>
              <a:rPr lang="en-IN" dirty="0">
                <a:solidFill>
                  <a:schemeClr val="tx1"/>
                </a:solidFill>
                <a:latin typeface="Times New Roman" panose="02020603050405020304" pitchFamily="18" charset="0"/>
                <a:cs typeface="Times New Roman" panose="02020603050405020304" pitchFamily="18" charset="0"/>
              </a:rPr>
              <a:t>Singh, Adwitiya Pratap, et al. "IHDNA: Identical Hybrid Deep Neural Networks for Alzheimer's Detection using MRI Dataset." 2023 3rd International Conference on Intelligent Communication and Computational Techniques (ICCT). IEEE, 2023.</a:t>
            </a:r>
          </a:p>
          <a:p>
            <a:pPr algn="just"/>
            <a:r>
              <a:rPr lang="en-US" dirty="0">
                <a:solidFill>
                  <a:schemeClr val="tx1"/>
                </a:solidFill>
                <a:latin typeface="Times New Roman" panose="02020603050405020304" pitchFamily="18" charset="0"/>
                <a:cs typeface="Times New Roman" panose="02020603050405020304" pitchFamily="18" charset="0"/>
              </a:rPr>
              <a:t>Kishore, Nand, and Neelam Goel. "A review of machine learning techniques for diagnosing Alzheimer’s disease using imaging modalities." Neural Computing and Applications 36.35 (2024): 21957-21984.</a:t>
            </a: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Shankar VG, Sisodia DS, </a:t>
            </a:r>
            <a:r>
              <a:rPr lang="en-IN" dirty="0" err="1">
                <a:solidFill>
                  <a:schemeClr val="tx1"/>
                </a:solidFill>
                <a:latin typeface="Times New Roman" panose="02020603050405020304" pitchFamily="18" charset="0"/>
                <a:cs typeface="Times New Roman" panose="02020603050405020304" pitchFamily="18" charset="0"/>
              </a:rPr>
              <a:t>Chandrakar</a:t>
            </a:r>
            <a:r>
              <a:rPr lang="en-IN" dirty="0">
                <a:solidFill>
                  <a:schemeClr val="tx1"/>
                </a:solidFill>
                <a:latin typeface="Times New Roman" panose="02020603050405020304" pitchFamily="18" charset="0"/>
                <a:cs typeface="Times New Roman" panose="02020603050405020304" pitchFamily="18" charset="0"/>
              </a:rPr>
              <a:t> P. Withdrawn: A Novel Continuous-Time Hidden Markov Model Based on a Bag of Features Extracted from MR Brain Images for Alzheimer's Stage Progression and Detection Current Medical Imaging. 2025 Jan.</a:t>
            </a:r>
          </a:p>
          <a:p>
            <a:pPr marL="0" indent="0" algn="just">
              <a:buNone/>
            </a:pPr>
            <a:endParaRPr lang="en-IN" dirty="0">
              <a:solidFill>
                <a:schemeClr val="tx1"/>
              </a:solidFill>
            </a:endParaRPr>
          </a:p>
          <a:p>
            <a:endParaRPr lang="en-IN" dirty="0"/>
          </a:p>
        </p:txBody>
      </p:sp>
    </p:spTree>
    <p:extLst>
      <p:ext uri="{BB962C8B-B14F-4D97-AF65-F5344CB8AC3E}">
        <p14:creationId xmlns:p14="http://schemas.microsoft.com/office/powerpoint/2010/main" val="3577833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505460" y="1085898"/>
            <a:ext cx="5715000" cy="782660"/>
          </a:xfrm>
        </p:spPr>
        <p:txBody>
          <a:bodyPr/>
          <a:lstStyle/>
          <a:p>
            <a:pPr algn="just"/>
            <a:r>
              <a:rPr lang="en-US"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619761" y="3011557"/>
            <a:ext cx="5600699" cy="1470991"/>
          </a:xfrm>
        </p:spPr>
        <p:txBody>
          <a:bodyPr>
            <a:norm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Presented By-</a:t>
            </a:r>
          </a:p>
          <a:p>
            <a:pPr algn="just"/>
            <a:r>
              <a:rPr lang="en-US" sz="1800" dirty="0">
                <a:solidFill>
                  <a:schemeClr val="tx1"/>
                </a:solidFill>
                <a:latin typeface="Times New Roman" panose="02020603050405020304" pitchFamily="18" charset="0"/>
                <a:cs typeface="Times New Roman" panose="02020603050405020304" pitchFamily="18" charset="0"/>
              </a:rPr>
              <a:t>Vandana  (229302376 )</a:t>
            </a:r>
          </a:p>
          <a:p>
            <a:pPr algn="just"/>
            <a:r>
              <a:rPr lang="en-US" sz="1800" dirty="0">
                <a:solidFill>
                  <a:schemeClr val="tx1"/>
                </a:solidFill>
                <a:latin typeface="Times New Roman" panose="02020603050405020304" pitchFamily="18" charset="0"/>
                <a:cs typeface="Times New Roman" panose="02020603050405020304" pitchFamily="18" charset="0"/>
              </a:rPr>
              <a:t>Mahika Shukla (229302464)</a:t>
            </a:r>
          </a:p>
          <a:p>
            <a:pPr algn="just"/>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9E8C-3D13-FCB3-A802-EAC132DCF8BE}"/>
              </a:ext>
            </a:extLst>
          </p:cNvPr>
          <p:cNvSpPr>
            <a:spLocks noGrp="1"/>
          </p:cNvSpPr>
          <p:nvPr>
            <p:ph type="title"/>
          </p:nvPr>
        </p:nvSpPr>
        <p:spPr>
          <a:xfrm>
            <a:off x="1550563" y="89452"/>
            <a:ext cx="9879437" cy="1133061"/>
          </a:xfrm>
        </p:spPr>
        <p:txBody>
          <a:bodyPr/>
          <a:lstStyle/>
          <a:p>
            <a:br>
              <a:rPr lang="en-IN" dirty="0"/>
            </a:br>
            <a:br>
              <a:rPr lang="en-IN" dirty="0"/>
            </a:br>
            <a:r>
              <a:rPr lang="en-IN" dirty="0">
                <a:latin typeface="Times New Roman" panose="02020603050405020304" pitchFamily="18" charset="0"/>
                <a:cs typeface="Times New Roman" panose="02020603050405020304" pitchFamily="18" charset="0"/>
              </a:rPr>
              <a:t>INTRODUCTION: </a:t>
            </a:r>
            <a:br>
              <a:rPr lang="en-IN" dirty="0"/>
            </a:br>
            <a:endParaRPr lang="en-IN" dirty="0"/>
          </a:p>
        </p:txBody>
      </p:sp>
      <p:sp>
        <p:nvSpPr>
          <p:cNvPr id="4" name="Content Placeholder 3">
            <a:extLst>
              <a:ext uri="{FF2B5EF4-FFF2-40B4-BE49-F238E27FC236}">
                <a16:creationId xmlns:a16="http://schemas.microsoft.com/office/drawing/2014/main" id="{C74F0767-783A-54E8-72FB-D5237CEE9C81}"/>
              </a:ext>
            </a:extLst>
          </p:cNvPr>
          <p:cNvSpPr>
            <a:spLocks noGrp="1"/>
          </p:cNvSpPr>
          <p:nvPr>
            <p:ph sz="half" idx="1"/>
          </p:nvPr>
        </p:nvSpPr>
        <p:spPr>
          <a:xfrm>
            <a:off x="1550564" y="884583"/>
            <a:ext cx="9882484" cy="5169025"/>
          </a:xfrm>
        </p:spPr>
        <p:txBody>
          <a:bodyPr/>
          <a:lstStyle/>
          <a:p>
            <a:pPr marL="0" indent="0" algn="just">
              <a:buNone/>
            </a:pPr>
            <a:r>
              <a:rPr lang="en-IN" dirty="0">
                <a:solidFill>
                  <a:schemeClr val="tx1"/>
                </a:solidFill>
                <a:latin typeface="Times New Roman" panose="02020603050405020304" pitchFamily="18" charset="0"/>
                <a:cs typeface="Times New Roman" panose="02020603050405020304" pitchFamily="18" charset="0"/>
              </a:rPr>
              <a:t>Enhancing Alzheimer’s Diagnosis with GANs and Optimization</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err="1">
                <a:solidFill>
                  <a:schemeClr val="tx1"/>
                </a:solidFill>
                <a:latin typeface="Times New Roman" panose="02020603050405020304" pitchFamily="18" charset="0"/>
                <a:cs typeface="Times New Roman" panose="02020603050405020304" pitchFamily="18" charset="0"/>
              </a:rPr>
              <a:t>OptiBrainGAN</a:t>
            </a:r>
            <a:r>
              <a:rPr lang="en-IN" dirty="0">
                <a:solidFill>
                  <a:schemeClr val="tx1"/>
                </a:solidFill>
                <a:latin typeface="Times New Roman" panose="02020603050405020304" pitchFamily="18" charset="0"/>
                <a:cs typeface="Times New Roman" panose="02020603050405020304" pitchFamily="18" charset="0"/>
              </a:rPr>
              <a:t> leverages Generative Adversarial Networks (GANs) to generate high-quality synthetic MRI data, addressing data scarcity and improving deep learning model performance for Alzheimer’s stage classification. </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Additionally, it integrates metaheuristic optimization techniques to fine-tune model parameters, enhancing accuracy, generalization, and reducing overfitting.</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err="1">
                <a:solidFill>
                  <a:schemeClr val="tx1"/>
                </a:solidFill>
                <a:latin typeface="Times New Roman" panose="02020603050405020304" pitchFamily="18" charset="0"/>
                <a:cs typeface="Times New Roman" panose="02020603050405020304" pitchFamily="18" charset="0"/>
              </a:rPr>
              <a:t>OptiBrainGAN</a:t>
            </a:r>
            <a:r>
              <a:rPr lang="en-IN" dirty="0">
                <a:solidFill>
                  <a:schemeClr val="tx1"/>
                </a:solidFill>
                <a:latin typeface="Times New Roman" panose="02020603050405020304" pitchFamily="18" charset="0"/>
                <a:cs typeface="Times New Roman" panose="02020603050405020304" pitchFamily="18" charset="0"/>
              </a:rPr>
              <a:t> improves feature extraction and classification reliability. This approach not only strengthens early diagnosis but also aids clinical decision-making, making it a valuable tool for Alzheimer’s disease management.</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By optimizing deep learning architectures and enriching training datasets, it ensures more robust and scalable models for real-world applications. </a:t>
            </a:r>
          </a:p>
          <a:p>
            <a:pPr marL="0" indent="0">
              <a:buNone/>
            </a:pPr>
            <a:endParaRPr lang="en-IN" dirty="0"/>
          </a:p>
        </p:txBody>
      </p:sp>
    </p:spTree>
    <p:extLst>
      <p:ext uri="{BB962C8B-B14F-4D97-AF65-F5344CB8AC3E}">
        <p14:creationId xmlns:p14="http://schemas.microsoft.com/office/powerpoint/2010/main" val="241979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AED1-F1BC-E9D2-BF6B-CF20C15081F8}"/>
              </a:ext>
            </a:extLst>
          </p:cNvPr>
          <p:cNvSpPr>
            <a:spLocks noGrp="1"/>
          </p:cNvSpPr>
          <p:nvPr>
            <p:ph type="title"/>
          </p:nvPr>
        </p:nvSpPr>
        <p:spPr>
          <a:xfrm>
            <a:off x="3460565" y="141402"/>
            <a:ext cx="7965461" cy="546755"/>
          </a:xfrm>
        </p:spPr>
        <p:txBody>
          <a:bodyPr/>
          <a:lstStyle/>
          <a:p>
            <a:r>
              <a:rPr lang="en-IN" dirty="0">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8B03BC25-1DDF-E585-39BC-D707060C7667}"/>
              </a:ext>
            </a:extLst>
          </p:cNvPr>
          <p:cNvSpPr>
            <a:spLocks noGrp="1"/>
          </p:cNvSpPr>
          <p:nvPr>
            <p:ph sz="half" idx="2"/>
          </p:nvPr>
        </p:nvSpPr>
        <p:spPr>
          <a:xfrm>
            <a:off x="3460565" y="1013791"/>
            <a:ext cx="7965460" cy="5257800"/>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Alzheimer’s Disease (AD) is a progressive neurodegenerative disorder that leads to cognitive decline, memory impairment, and structural brain changes.</a:t>
            </a:r>
          </a:p>
          <a:p>
            <a:pPr algn="just"/>
            <a:r>
              <a:rPr lang="en-US" dirty="0">
                <a:solidFill>
                  <a:schemeClr val="tx1"/>
                </a:solidFill>
                <a:latin typeface="Times New Roman" panose="02020603050405020304" pitchFamily="18" charset="0"/>
                <a:cs typeface="Times New Roman" panose="02020603050405020304" pitchFamily="18" charset="0"/>
              </a:rPr>
              <a:t> Early diagnosis and accurate staging of AD are critical for timely intervention and patient management. MRI scans play a central role in Alzheimer’s research.</a:t>
            </a:r>
          </a:p>
          <a:p>
            <a:pPr algn="just"/>
            <a:r>
              <a:rPr lang="en-US" dirty="0">
                <a:solidFill>
                  <a:schemeClr val="tx1"/>
                </a:solidFill>
                <a:latin typeface="Times New Roman" panose="02020603050405020304" pitchFamily="18" charset="0"/>
                <a:cs typeface="Times New Roman" panose="02020603050405020304" pitchFamily="18" charset="0"/>
              </a:rPr>
              <a:t>However, the scarcity of labeled MRI datasets poses a challenge for deep learning-based diagnostic systems. Synthetic data generation through Generative Adversarial Networks (GANs) can mitigate this issue by generating diverse, high-quality MRI images. </a:t>
            </a:r>
          </a:p>
          <a:p>
            <a:pPr algn="just"/>
            <a:r>
              <a:rPr lang="en-US" dirty="0">
                <a:solidFill>
                  <a:schemeClr val="tx1"/>
                </a:solidFill>
                <a:latin typeface="Times New Roman" panose="02020603050405020304" pitchFamily="18" charset="0"/>
                <a:cs typeface="Times New Roman" panose="02020603050405020304" pitchFamily="18" charset="0"/>
              </a:rPr>
              <a:t>Additionally, metaheuristic algorithms, known for solving optimization problems efficiently, can be employed to optimize deep learning hyperparameters, thus improving model performance.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7DE0FC-20A2-8B4C-37CB-2BEA5E893E54}"/>
              </a:ext>
            </a:extLst>
          </p:cNvPr>
          <p:cNvPicPr>
            <a:picLocks noChangeAspect="1"/>
          </p:cNvPicPr>
          <p:nvPr/>
        </p:nvPicPr>
        <p:blipFill>
          <a:blip r:embed="rId2"/>
          <a:stretch>
            <a:fillRect/>
          </a:stretch>
        </p:blipFill>
        <p:spPr>
          <a:xfrm>
            <a:off x="0" y="0"/>
            <a:ext cx="3240157" cy="6858000"/>
          </a:xfrm>
          <a:prstGeom prst="rect">
            <a:avLst/>
          </a:prstGeom>
        </p:spPr>
      </p:pic>
    </p:spTree>
    <p:extLst>
      <p:ext uri="{BB962C8B-B14F-4D97-AF65-F5344CB8AC3E}">
        <p14:creationId xmlns:p14="http://schemas.microsoft.com/office/powerpoint/2010/main" val="374704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7E8D31-4893-928D-DF13-B57851716933}"/>
              </a:ext>
            </a:extLst>
          </p:cNvPr>
          <p:cNvSpPr txBox="1"/>
          <p:nvPr/>
        </p:nvSpPr>
        <p:spPr>
          <a:xfrm>
            <a:off x="74323" y="83235"/>
            <a:ext cx="10858720" cy="646331"/>
          </a:xfrm>
          <a:prstGeom prst="rect">
            <a:avLst/>
          </a:prstGeom>
          <a:noFill/>
        </p:spPr>
        <p:txBody>
          <a:bodyPr wrap="squar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RELATED WORK AND LITERATURE REVIEW </a:t>
            </a:r>
          </a:p>
        </p:txBody>
      </p:sp>
      <p:sp>
        <p:nvSpPr>
          <p:cNvPr id="6" name="TextBox 5">
            <a:extLst>
              <a:ext uri="{FF2B5EF4-FFF2-40B4-BE49-F238E27FC236}">
                <a16:creationId xmlns:a16="http://schemas.microsoft.com/office/drawing/2014/main" id="{67558048-2707-E336-AF5A-F17B551FE678}"/>
              </a:ext>
            </a:extLst>
          </p:cNvPr>
          <p:cNvSpPr txBox="1"/>
          <p:nvPr/>
        </p:nvSpPr>
        <p:spPr>
          <a:xfrm>
            <a:off x="584606" y="826374"/>
            <a:ext cx="10706246" cy="5539978"/>
          </a:xfrm>
          <a:prstGeom prst="rect">
            <a:avLst/>
          </a:prstGeom>
          <a:noFill/>
        </p:spPr>
        <p:txBody>
          <a:bodyPr wrap="square" rtlCol="0">
            <a:spAutoFit/>
          </a:bodyPr>
          <a:lstStyle/>
          <a:p>
            <a:pPr marL="342900" indent="-342900" algn="just">
              <a:buAutoNum type="arabicPeriod"/>
            </a:pPr>
            <a:r>
              <a:rPr lang="en-US" b="1" dirty="0">
                <a:latin typeface="Times New Roman" panose="02020603050405020304" pitchFamily="18" charset="0"/>
                <a:cs typeface="Times New Roman" panose="02020603050405020304" pitchFamily="18" charset="0"/>
              </a:rPr>
              <a:t>Deep Learning for Alzheimer’s Diagnosis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Several deep convolutional neural network (CNN)-based architectures have been proposed for classifying Alzheimer’s disease stages. </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Models like Inception V3, </a:t>
            </a:r>
            <a:r>
              <a:rPr lang="en-IN" dirty="0" err="1">
                <a:latin typeface="Times New Roman" panose="02020603050405020304" pitchFamily="18" charset="0"/>
                <a:cs typeface="Times New Roman" panose="02020603050405020304" pitchFamily="18" charset="0"/>
              </a:rPr>
              <a:t>MobileNet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DenseNet</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EfficientNet</a:t>
            </a:r>
            <a:r>
              <a:rPr lang="en-IN" dirty="0">
                <a:latin typeface="Times New Roman" panose="02020603050405020304" pitchFamily="18" charset="0"/>
                <a:cs typeface="Times New Roman" panose="02020603050405020304" pitchFamily="18" charset="0"/>
              </a:rPr>
              <a:t> have shown promise due to their capacity to learn hierarchical spatial features from MRI data.</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buNone/>
            </a:pPr>
            <a:r>
              <a:rPr lang="en-US" b="1" dirty="0">
                <a:latin typeface="Times New Roman" panose="02020603050405020304" pitchFamily="18" charset="0"/>
                <a:cs typeface="Times New Roman" panose="02020603050405020304" pitchFamily="18" charset="0"/>
              </a:rPr>
              <a:t>2. GANs in Medical Imaging</a:t>
            </a:r>
          </a:p>
          <a:p>
            <a:pPr marL="285750" indent="-285750" algn="just">
              <a:buFont typeface="Arial" panose="020B0604020202020204" pitchFamily="34" charset="0"/>
              <a:buChar char="•"/>
            </a:pPr>
            <a:r>
              <a:rPr lang="en-US" dirty="0"/>
              <a:t>GANs have been widely used in medical imaging to generate synthetic data, enhance image resolution, and perform image-to-image translation tasks. Studies have demonstrated the effectiveness of GANs in generating realistic MRI scans, which can address the issue of small datasets and prevent overfitting in deep learning models.</a:t>
            </a:r>
          </a:p>
          <a:p>
            <a:pPr marL="285750" indent="-285750" algn="just">
              <a:buFont typeface="Arial" panose="020B0604020202020204" pitchFamily="34" charset="0"/>
              <a:buChar char="•"/>
            </a:pPr>
            <a:r>
              <a:rPr lang="en-US" dirty="0" err="1"/>
              <a:t>MedGAN</a:t>
            </a:r>
            <a:r>
              <a:rPr lang="en-US" dirty="0"/>
              <a:t> and DAGAN are examples of GANs developed specifically for healthcare data generation, including MRI and CT images.</a:t>
            </a:r>
          </a:p>
          <a:p>
            <a:pPr marL="285750" indent="-285750" algn="just">
              <a:buFont typeface="Arial" panose="020B0604020202020204" pitchFamily="34" charset="0"/>
              <a:buChar char="•"/>
            </a:pPr>
            <a:r>
              <a:rPr lang="en-US" dirty="0"/>
              <a:t>Conditional GANs (</a:t>
            </a:r>
            <a:r>
              <a:rPr lang="en-US" dirty="0" err="1"/>
              <a:t>cGANs</a:t>
            </a:r>
            <a:r>
              <a:rPr lang="en-US" dirty="0"/>
              <a:t>) have also been explored for generating MRI scans conditioned on specific brain characteristics, aiding in disease progression modeling.</a:t>
            </a:r>
          </a:p>
          <a:p>
            <a:pPr algn="just">
              <a:buNone/>
            </a:pPr>
            <a:endParaRPr lang="en-US"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11C87904-43DD-18EE-0500-080F2103B107}"/>
              </a:ext>
            </a:extLst>
          </p:cNvPr>
          <p:cNvPicPr>
            <a:picLocks noChangeAspect="1"/>
          </p:cNvPicPr>
          <p:nvPr/>
        </p:nvPicPr>
        <p:blipFill>
          <a:blip r:embed="rId3"/>
          <a:stretch>
            <a:fillRect/>
          </a:stretch>
        </p:blipFill>
        <p:spPr>
          <a:xfrm>
            <a:off x="463826" y="5014631"/>
            <a:ext cx="4505739" cy="1351721"/>
          </a:xfrm>
          <a:prstGeom prst="rect">
            <a:avLst/>
          </a:prstGeom>
        </p:spPr>
      </p:pic>
      <p:pic>
        <p:nvPicPr>
          <p:cNvPr id="4" name="Picture 3">
            <a:extLst>
              <a:ext uri="{FF2B5EF4-FFF2-40B4-BE49-F238E27FC236}">
                <a16:creationId xmlns:a16="http://schemas.microsoft.com/office/drawing/2014/main" id="{72485D84-2436-813B-FFD2-BCF65434B008}"/>
              </a:ext>
            </a:extLst>
          </p:cNvPr>
          <p:cNvPicPr>
            <a:picLocks noChangeAspect="1"/>
          </p:cNvPicPr>
          <p:nvPr/>
        </p:nvPicPr>
        <p:blipFill>
          <a:blip r:embed="rId4"/>
          <a:stretch>
            <a:fillRect/>
          </a:stretch>
        </p:blipFill>
        <p:spPr>
          <a:xfrm>
            <a:off x="7663070" y="5029199"/>
            <a:ext cx="4065104" cy="1351722"/>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66D727-2376-5E2F-4542-9A27EA67E6AE}"/>
              </a:ext>
            </a:extLst>
          </p:cNvPr>
          <p:cNvSpPr txBox="1"/>
          <p:nvPr/>
        </p:nvSpPr>
        <p:spPr>
          <a:xfrm>
            <a:off x="731520" y="490993"/>
            <a:ext cx="10897263" cy="3693319"/>
          </a:xfrm>
          <a:prstGeom prst="rect">
            <a:avLst/>
          </a:prstGeom>
          <a:noFill/>
        </p:spPr>
        <p:txBody>
          <a:bodyPr wrap="square" rtlCol="0">
            <a:spAutoFit/>
          </a:bodyPr>
          <a:lstStyle/>
          <a:p>
            <a:pPr algn="just">
              <a:buNone/>
            </a:pPr>
            <a:r>
              <a:rPr lang="en-US" b="1" dirty="0">
                <a:latin typeface="Times New Roman" panose="02020603050405020304" pitchFamily="18" charset="0"/>
                <a:cs typeface="Times New Roman" panose="02020603050405020304" pitchFamily="18" charset="0"/>
              </a:rPr>
              <a:t>3. Optimization Techniques in Deep Learning</a:t>
            </a:r>
          </a:p>
          <a:p>
            <a:pPr>
              <a:buFont typeface="Arial" panose="020B0604020202020204" pitchFamily="34" charset="0"/>
              <a:buChar char="•"/>
            </a:pPr>
            <a:r>
              <a:rPr lang="en-IN" dirty="0"/>
              <a:t>Metaheuristic algorithms such as Genetic Algorithms (GA), Particle Swarm Optimization (PSO), and Differential Evolution (DE) are gaining traction in optimizing hyperparameters of deep learning models. </a:t>
            </a:r>
          </a:p>
          <a:p>
            <a:pPr>
              <a:buFont typeface="Arial" panose="020B0604020202020204" pitchFamily="34" charset="0"/>
              <a:buChar char="•"/>
            </a:pPr>
            <a:r>
              <a:rPr lang="en-IN" dirty="0"/>
              <a:t>These algorithms can navigate complex search spaces efficiently, reducing the need for exhaustive manual tuning.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studies do not integrate systematic optimization with deep learning for Alzheimer’s classification.</a:t>
            </a: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buNone/>
            </a:pPr>
            <a:r>
              <a:rPr lang="en-US" b="1" dirty="0">
                <a:latin typeface="Times New Roman" panose="02020603050405020304" pitchFamily="18" charset="0"/>
                <a:cs typeface="Times New Roman" panose="02020603050405020304" pitchFamily="18" charset="0"/>
              </a:rPr>
              <a:t>4. Limitations in Existing Approaches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scarcity and imbalance limit model performance.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Training deep models is computationally expensive.</a:t>
            </a:r>
          </a:p>
          <a:p>
            <a:pPr algn="just"/>
            <a:endParaRPr lang="en-US" dirty="0">
              <a:latin typeface="Times New Roman" panose="02020603050405020304" pitchFamily="18" charset="0"/>
              <a:cs typeface="Times New Roman" panose="02020603050405020304" pitchFamily="18" charset="0"/>
            </a:endParaRPr>
          </a:p>
          <a:p>
            <a:pPr algn="just">
              <a:buNone/>
            </a:pPr>
            <a:endParaRPr lang="en-US" dirty="0"/>
          </a:p>
        </p:txBody>
      </p:sp>
      <p:pic>
        <p:nvPicPr>
          <p:cNvPr id="2" name="Picture 1">
            <a:extLst>
              <a:ext uri="{FF2B5EF4-FFF2-40B4-BE49-F238E27FC236}">
                <a16:creationId xmlns:a16="http://schemas.microsoft.com/office/drawing/2014/main" id="{DAF09A61-E1DF-47EC-2C88-A5DD5E363BBC}"/>
              </a:ext>
            </a:extLst>
          </p:cNvPr>
          <p:cNvPicPr>
            <a:picLocks noChangeAspect="1"/>
          </p:cNvPicPr>
          <p:nvPr/>
        </p:nvPicPr>
        <p:blipFill>
          <a:blip r:embed="rId3"/>
          <a:stretch>
            <a:fillRect/>
          </a:stretch>
        </p:blipFill>
        <p:spPr>
          <a:xfrm>
            <a:off x="7812155" y="3299791"/>
            <a:ext cx="3916018" cy="3429000"/>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0E5F3C-17EF-8A08-14AF-590AD46D97FA}"/>
              </a:ext>
            </a:extLst>
          </p:cNvPr>
          <p:cNvSpPr>
            <a:spLocks noGrp="1"/>
          </p:cNvSpPr>
          <p:nvPr>
            <p:ph idx="1"/>
          </p:nvPr>
        </p:nvSpPr>
        <p:spPr>
          <a:xfrm>
            <a:off x="417444" y="198783"/>
            <a:ext cx="8875644" cy="5843201"/>
          </a:xfrm>
        </p:spPr>
        <p:txBody>
          <a:bodyPr>
            <a:normAutofit/>
          </a:bodyPr>
          <a:lstStyle/>
          <a:p>
            <a:pPr marL="285750" indent="-285750" algn="just">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Alzheimer’s MRI Datasets : Publicly available datasets like the Alzheimer’s Disease Neuroimaging Initiative (ADNI) and OASIS have been instrumental in training and evaluating deep learning models for AD diagnosis and staging. </a:t>
            </a:r>
          </a:p>
          <a:p>
            <a:pPr algn="just"/>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In our project we have taken data from ADNI. Studies utilizing the ADNI dataset have focused on classifying Alzheimer’s progression from cognitively normal (CN) to mild cognitive impairment (MCI) and Alzheimer’s disease (AD). </a:t>
            </a:r>
          </a:p>
          <a:p>
            <a:pPr algn="just"/>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Data preprocessing techniques, such as skull stripping, bias field correction, and intensity normalization, are commonly applied to MRI scans to improve model robustness.</a:t>
            </a:r>
          </a:p>
        </p:txBody>
      </p:sp>
    </p:spTree>
    <p:extLst>
      <p:ext uri="{BB962C8B-B14F-4D97-AF65-F5344CB8AC3E}">
        <p14:creationId xmlns:p14="http://schemas.microsoft.com/office/powerpoint/2010/main" val="328208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6AF3A-CD11-E993-B089-0FBBE5192AE0}"/>
              </a:ext>
            </a:extLst>
          </p:cNvPr>
          <p:cNvSpPr>
            <a:spLocks noGrp="1"/>
          </p:cNvSpPr>
          <p:nvPr>
            <p:ph idx="1"/>
          </p:nvPr>
        </p:nvSpPr>
        <p:spPr>
          <a:xfrm>
            <a:off x="477079" y="546754"/>
            <a:ext cx="6500192" cy="5714897"/>
          </a:xfrm>
        </p:spPr>
        <p:txBody>
          <a:bodyPr>
            <a:noAutofit/>
          </a:bodyPr>
          <a:lstStyle/>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GAN Applications in Alzheimer’s Research : Researchers have applied GANs to generate synthetic MRI data, augment existing datasets, and reduce class imbalance. GAN-based data augmentation has been shown to improve Alzheimer’s classification accuracy by diversifying training samples.</a:t>
            </a:r>
          </a:p>
          <a:p>
            <a:pPr algn="just"/>
            <a:endParaRPr lang="en-IN"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Optimization Techniques in Alzheimer’s Classification : Metaheuristic optimization techniques have been used to enhance the accuracy of deep learning models.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 combination of GAN-generated data and metaheuristic-optimized models can potentially address the challenges of limited datasets and overfitting.</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50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9DABCA-6D9F-B379-2A13-A8D3BB6719E8}"/>
              </a:ext>
            </a:extLst>
          </p:cNvPr>
          <p:cNvSpPr txBox="1"/>
          <p:nvPr/>
        </p:nvSpPr>
        <p:spPr>
          <a:xfrm>
            <a:off x="4164238" y="403254"/>
            <a:ext cx="6624319" cy="646331"/>
          </a:xfrm>
          <a:prstGeom prst="rect">
            <a:avLst/>
          </a:prstGeom>
          <a:noFill/>
        </p:spPr>
        <p:txBody>
          <a:bodyPr wrap="squar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PROBLEM STATEMENT:</a:t>
            </a:r>
          </a:p>
        </p:txBody>
      </p:sp>
      <p:sp>
        <p:nvSpPr>
          <p:cNvPr id="6" name="Rectangle 1">
            <a:extLst>
              <a:ext uri="{FF2B5EF4-FFF2-40B4-BE49-F238E27FC236}">
                <a16:creationId xmlns:a16="http://schemas.microsoft.com/office/drawing/2014/main" id="{717C5021-494E-F13B-25F4-474E9EFAAFD6}"/>
              </a:ext>
            </a:extLst>
          </p:cNvPr>
          <p:cNvSpPr>
            <a:spLocks noChangeArrowheads="1"/>
          </p:cNvSpPr>
          <p:nvPr/>
        </p:nvSpPr>
        <p:spPr bwMode="auto">
          <a:xfrm>
            <a:off x="2683565" y="1061022"/>
            <a:ext cx="93030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Accurate classification of Alzheimer’s disease (AD) stages remains a significant challenge due to the difficulty in identifying early-stage symptoms, data scarcity, and the presence of redundant features that reduce model efficiency. </a:t>
            </a:r>
          </a:p>
          <a:p>
            <a:pPr marR="0" lvl="0" algn="just" defTabSz="914400" rtl="0" eaLnBrk="0" fontAlgn="base" latinLnBrk="0" hangingPunct="0">
              <a:lnSpc>
                <a:spcPct val="100000"/>
              </a:lnSpc>
              <a:spcBef>
                <a:spcPct val="0"/>
              </a:spcBef>
              <a:spcAft>
                <a:spcPct val="0"/>
              </a:spcAft>
              <a:buClrTx/>
              <a:buSzTx/>
              <a:tabLst/>
            </a:pPr>
            <a:endParaRPr lang="en-US" altLang="en-US" dirty="0">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There is a need for an optimized approach that enhances Alzheimer’s classification by integrating </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synthetic MRI data generation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and </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metaheuristic optimization techniques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primary challenge is to </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develop a model that can effectively extract discriminative features, reduce redundancy, and improve classification accuracy while handling data limitations. </a:t>
            </a:r>
          </a:p>
          <a:p>
            <a:pPr marR="0" lvl="0" algn="just"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OptiBrainGAN</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aims to address these issues by combining GAN-generated MRI scans with optimized deep learning architectures to improve Alzheimer’s disease stage classification and progression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568106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{B9548E7D-FE29-44D0-82F7-B8214584F146}tf78438558_win32</Template>
  <TotalTime>5534</TotalTime>
  <Words>2222</Words>
  <Application>Microsoft Office PowerPoint</Application>
  <PresentationFormat>Widescreen</PresentationFormat>
  <Paragraphs>222</Paragraphs>
  <Slides>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Black</vt:lpstr>
      <vt:lpstr>Calibri</vt:lpstr>
      <vt:lpstr>Sabon Next LT</vt:lpstr>
      <vt:lpstr>Times New Roman</vt:lpstr>
      <vt:lpstr>Custom</vt:lpstr>
      <vt:lpstr>PowerPoint Presentation</vt:lpstr>
      <vt:lpstr>INDEX</vt:lpstr>
      <vt:lpstr>  INTRODUCTION:  </vt:lpstr>
      <vt:lpstr>Background</vt:lpstr>
      <vt:lpstr>PowerPoint Presentation</vt:lpstr>
      <vt:lpstr>PowerPoint Presentation</vt:lpstr>
      <vt:lpstr>PowerPoint Presentation</vt:lpstr>
      <vt:lpstr>PowerPoint Presentation</vt:lpstr>
      <vt:lpstr>PowerPoint Presentation</vt:lpstr>
      <vt:lpstr>METHODOLOGY A) FLOWCHART </vt:lpstr>
      <vt:lpstr>              b) Architectural diagram </vt:lpstr>
      <vt:lpstr>EXPERIMENTAL SETUP: </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Vandana Mishra</dc:creator>
  <cp:lastModifiedBy>Mahika Shukla</cp:lastModifiedBy>
  <cp:revision>15</cp:revision>
  <dcterms:created xsi:type="dcterms:W3CDTF">2025-03-18T17:38:52Z</dcterms:created>
  <dcterms:modified xsi:type="dcterms:W3CDTF">2025-04-16T19:18:00Z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